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mp4" ContentType="video/mp4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23" r:id="rId3"/>
    <p:sldId id="416" r:id="rId4"/>
    <p:sldId id="337" r:id="rId6"/>
    <p:sldId id="356" r:id="rId7"/>
    <p:sldId id="392" r:id="rId8"/>
    <p:sldId id="260" r:id="rId9"/>
    <p:sldId id="339" r:id="rId10"/>
    <p:sldId id="358" r:id="rId11"/>
    <p:sldId id="340" r:id="rId12"/>
    <p:sldId id="447" r:id="rId13"/>
    <p:sldId id="446" r:id="rId14"/>
    <p:sldId id="359" r:id="rId15"/>
    <p:sldId id="338" r:id="rId16"/>
    <p:sldId id="313" r:id="rId17"/>
    <p:sldId id="343" r:id="rId18"/>
    <p:sldId id="344" r:id="rId19"/>
    <p:sldId id="448" r:id="rId20"/>
    <p:sldId id="315" r:id="rId21"/>
    <p:sldId id="346" r:id="rId22"/>
    <p:sldId id="417" r:id="rId23"/>
    <p:sldId id="419" r:id="rId24"/>
    <p:sldId id="420" r:id="rId25"/>
    <p:sldId id="320" r:id="rId26"/>
    <p:sldId id="464" r:id="rId27"/>
    <p:sldId id="422" r:id="rId28"/>
    <p:sldId id="311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99005"/>
    <a:srgbClr val="B185B1"/>
    <a:srgbClr val="F44963"/>
    <a:srgbClr val="C5B860"/>
    <a:srgbClr val="BCBDB8"/>
    <a:srgbClr val="4D79C7"/>
    <a:srgbClr val="2392D7"/>
    <a:srgbClr val="5C84CC"/>
    <a:srgbClr val="39A0DF"/>
    <a:srgbClr val="5C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114" d="100"/>
          <a:sy n="114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gs" Target="tags/tag30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5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6.png"/><Relationship Id="rId3" Type="http://schemas.microsoft.com/office/2007/relationships/media" Target="../media/media3.m4a"/><Relationship Id="rId2" Type="http://schemas.openxmlformats.org/officeDocument/2006/relationships/audio" Target="NULL" TargetMode="Externa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microsoft.com/office/2007/relationships/media" Target="../media/media3.m4a"/><Relationship Id="rId2" Type="http://schemas.openxmlformats.org/officeDocument/2006/relationships/audio" Target="NULL" TargetMode="External"/><Relationship Id="rId1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23.xml"/><Relationship Id="rId3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24.xml"/><Relationship Id="rId4" Type="http://schemas.openxmlformats.org/officeDocument/2006/relationships/image" Target="../media/image6.png"/><Relationship Id="rId3" Type="http://schemas.microsoft.com/office/2007/relationships/media" Target="../media/media3.m4a"/><Relationship Id="rId2" Type="http://schemas.openxmlformats.org/officeDocument/2006/relationships/audio" Target="NULL" TargetMode="Externa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25.xml"/><Relationship Id="rId3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26.xml"/><Relationship Id="rId3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9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67742" y="1475919"/>
            <a:ext cx="9138372" cy="298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10</a:t>
            </a:r>
            <a:endParaRPr lang="en-US" altLang="zh-CN" sz="8000" b="1" dirty="0">
              <a:ln w="9525" cmpd="sng">
                <a:noFill/>
                <a:round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r>
              <a:rPr lang="en-US" altLang="zh-CN" sz="48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He Cares about His Daughter</a:t>
            </a:r>
            <a:endParaRPr lang="en-US" altLang="zh-CN" sz="48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59165" y="6367145"/>
            <a:ext cx="2579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Miss Y</a:t>
            </a:r>
            <a:r>
              <a:rPr lang="en-US" altLang="zh-CN" sz="2800">
                <a:solidFill>
                  <a:srgbClr val="FF0000"/>
                </a:solidFill>
              </a:rPr>
              <a:t>ang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519649" y="915985"/>
            <a:ext cx="689535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n w="38100" cmpd="sng">
                  <a:noFill/>
                  <a:round/>
                </a:ln>
                <a:solidFill>
                  <a:srgbClr val="4332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 Cat, a Bag and Kate.</a:t>
            </a:r>
            <a:endParaRPr lang="zh-CN" altLang="zh-CN" sz="2400" b="1" dirty="0">
              <a:ln w="38100" cmpd="sng">
                <a:noFill/>
                <a:round/>
              </a:ln>
              <a:solidFill>
                <a:srgbClr val="43321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649" y="915985"/>
            <a:ext cx="1546934" cy="442674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7129" y="1847885"/>
            <a:ext cx="190582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/>
              <a:t>Looking Ahead</a:t>
            </a:r>
            <a:endParaRPr lang="zh-CN" alt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114251" y="2425471"/>
            <a:ext cx="9902446" cy="3674658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1600" dirty="0"/>
              <a:t>By the end of this lesson, you will be able to:</a:t>
            </a:r>
            <a:endParaRPr lang="zh-CN" altLang="en-US" sz="1600" dirty="0"/>
          </a:p>
          <a:p>
            <a:r>
              <a:rPr lang="zh-CN" altLang="en-US" sz="1600" dirty="0"/>
              <a:t>●read the words with the letters "air" "are" "augh" "aw" "able" "ange" and "ation" correctly;</a:t>
            </a:r>
            <a:endParaRPr lang="zh-CN" altLang="en-US" sz="1600" dirty="0"/>
          </a:p>
          <a:p>
            <a:r>
              <a:rPr lang="zh-CN" altLang="en-US" sz="1600" dirty="0"/>
              <a:t>正确朗读含有“air”“are” “augh”“aw”“able” “ange”和“ation”的单词；</a:t>
            </a:r>
            <a:endParaRPr lang="zh-CN" altLang="en-US" sz="1600" dirty="0"/>
          </a:p>
          <a:p>
            <a:r>
              <a:rPr lang="zh-CN" altLang="en-US" sz="1600" dirty="0"/>
              <a:t>● choose the correct sound of different words；</a:t>
            </a:r>
            <a:endParaRPr lang="zh-CN" altLang="en-US" sz="1600" dirty="0"/>
          </a:p>
          <a:p>
            <a:r>
              <a:rPr lang="zh-CN" altLang="en-US" sz="1600" dirty="0"/>
              <a:t>选出不同单词的正确发音；</a:t>
            </a:r>
            <a:endParaRPr lang="zh-CN" altLang="en-US" sz="1600" dirty="0"/>
          </a:p>
          <a:p>
            <a:r>
              <a:rPr lang="zh-CN" altLang="en-US" sz="1600" dirty="0">
                <a:sym typeface="+mn-ea"/>
              </a:rPr>
              <a:t>●</a:t>
            </a:r>
            <a:r>
              <a:rPr lang="zh-CN" altLang="en-US" sz="1600" dirty="0"/>
              <a:t> describe pictures with word chunks correctly;</a:t>
            </a:r>
            <a:endParaRPr lang="zh-CN" altLang="en-US" sz="1600" dirty="0"/>
          </a:p>
          <a:p>
            <a:r>
              <a:rPr lang="zh-CN" altLang="en-US" sz="1600" dirty="0"/>
              <a:t>使用语块正确地看图描述；</a:t>
            </a:r>
            <a:endParaRPr lang="zh-CN" altLang="en-US" sz="1600" dirty="0"/>
          </a:p>
          <a:p>
            <a:r>
              <a:rPr lang="zh-CN" altLang="en-US" sz="1600" dirty="0">
                <a:sym typeface="+mn-ea"/>
              </a:rPr>
              <a:t>●</a:t>
            </a:r>
            <a:r>
              <a:rPr lang="zh-CN" altLang="en-US" sz="1600" dirty="0"/>
              <a:t> complete a passage according to their sounds;</a:t>
            </a:r>
            <a:endParaRPr lang="zh-CN" altLang="en-US" sz="1600" dirty="0"/>
          </a:p>
          <a:p>
            <a:r>
              <a:rPr lang="zh-CN" altLang="en-US" sz="1600" dirty="0"/>
              <a:t>根据音标完成短文；</a:t>
            </a:r>
            <a:endParaRPr lang="zh-CN" altLang="en-US" sz="1600" dirty="0"/>
          </a:p>
          <a:p>
            <a:r>
              <a:rPr lang="zh-CN" altLang="en-US" sz="1600" dirty="0">
                <a:sym typeface="+mn-ea"/>
              </a:rPr>
              <a:t>●</a:t>
            </a:r>
            <a:r>
              <a:rPr lang="zh-CN" altLang="en-US" sz="1600" dirty="0"/>
              <a:t>infer the sound of the letters"tion";</a:t>
            </a:r>
            <a:endParaRPr lang="zh-CN" altLang="en-US" sz="1600" dirty="0"/>
          </a:p>
          <a:p>
            <a:r>
              <a:rPr lang="zh-CN" altLang="en-US" sz="1600" dirty="0"/>
              <a:t>推断字母组合“tion”的发音；</a:t>
            </a:r>
            <a:endParaRPr lang="zh-CN" altLang="en-US" sz="1600" dirty="0"/>
          </a:p>
          <a:p>
            <a:r>
              <a:rPr lang="zh-CN" altLang="en-US" sz="1600" dirty="0">
                <a:sym typeface="+mn-ea"/>
              </a:rPr>
              <a:t>●</a:t>
            </a:r>
            <a:r>
              <a:rPr lang="zh-CN" altLang="en-US" sz="1600" dirty="0"/>
              <a:t>use the rising tone, falling tone and word stress in speaking correctly.</a:t>
            </a:r>
            <a:endParaRPr lang="zh-CN" altLang="en-US" sz="1600" dirty="0"/>
          </a:p>
          <a:p>
            <a:r>
              <a:rPr lang="zh-CN" altLang="en-US" sz="1600" dirty="0"/>
              <a:t>在口语中正确使用升调、降调和单词重音。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drap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466449" y="828921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 game time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6" name="文本占位符 25"/>
          <p:cNvSpPr>
            <a:spLocks noGrp="1"/>
          </p:cNvSpPr>
          <p:nvPr/>
        </p:nvSpPr>
        <p:spPr>
          <a:xfrm>
            <a:off x="1332230" y="1896110"/>
            <a:ext cx="1129030" cy="631825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占位符 23"/>
          <p:cNvSpPr>
            <a:spLocks noGrp="1"/>
          </p:cNvSpPr>
          <p:nvPr/>
        </p:nvSpPr>
        <p:spPr>
          <a:xfrm>
            <a:off x="3146425" y="2107565"/>
            <a:ext cx="94297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Bb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占位符 24"/>
          <p:cNvSpPr>
            <a:spLocks noGrp="1"/>
          </p:cNvSpPr>
          <p:nvPr/>
        </p:nvSpPr>
        <p:spPr>
          <a:xfrm>
            <a:off x="5899785" y="2445385"/>
            <a:ext cx="1160145" cy="65214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占位符 26"/>
          <p:cNvSpPr>
            <a:spLocks noGrp="1"/>
          </p:cNvSpPr>
          <p:nvPr/>
        </p:nvSpPr>
        <p:spPr>
          <a:xfrm>
            <a:off x="9667875" y="2089150"/>
            <a:ext cx="1282065" cy="593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Tt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占位符 36"/>
          <p:cNvSpPr>
            <a:spLocks noGrp="1"/>
          </p:cNvSpPr>
          <p:nvPr/>
        </p:nvSpPr>
        <p:spPr>
          <a:xfrm>
            <a:off x="848360" y="4493895"/>
            <a:ext cx="1288415" cy="563880"/>
          </a:xfrm>
          <a:prstGeom prst="rect">
            <a:avLst/>
          </a:prstGeom>
          <a:solidFill>
            <a:srgbClr val="FF000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占位符 37"/>
          <p:cNvSpPr>
            <a:spLocks noGrp="1"/>
          </p:cNvSpPr>
          <p:nvPr/>
        </p:nvSpPr>
        <p:spPr>
          <a:xfrm>
            <a:off x="2797810" y="4231640"/>
            <a:ext cx="1333500" cy="62801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Dd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占位符 33"/>
          <p:cNvSpPr>
            <a:spLocks noGrp="1"/>
          </p:cNvSpPr>
          <p:nvPr/>
        </p:nvSpPr>
        <p:spPr>
          <a:xfrm>
            <a:off x="6743700" y="4201160"/>
            <a:ext cx="1036955" cy="529590"/>
          </a:xfrm>
          <a:prstGeom prst="rect">
            <a:avLst/>
          </a:prstGeom>
          <a:solidFill>
            <a:srgbClr val="FFFF00"/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占位符 41"/>
          <p:cNvSpPr>
            <a:spLocks noGrp="1"/>
          </p:cNvSpPr>
          <p:nvPr/>
        </p:nvSpPr>
        <p:spPr>
          <a:xfrm>
            <a:off x="8354695" y="4338955"/>
            <a:ext cx="1313180" cy="5207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Kk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占位符 24"/>
          <p:cNvSpPr>
            <a:spLocks noGrp="1"/>
          </p:cNvSpPr>
          <p:nvPr/>
        </p:nvSpPr>
        <p:spPr>
          <a:xfrm>
            <a:off x="5356225" y="3460115"/>
            <a:ext cx="1494790" cy="608965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占位符 33"/>
          <p:cNvSpPr>
            <a:spLocks noGrp="1"/>
          </p:cNvSpPr>
          <p:nvPr/>
        </p:nvSpPr>
        <p:spPr>
          <a:xfrm>
            <a:off x="7424420" y="3348355"/>
            <a:ext cx="1343025" cy="684530"/>
          </a:xfrm>
          <a:prstGeom prst="rect">
            <a:avLst/>
          </a:prstGeom>
          <a:solidFill>
            <a:srgbClr val="FFFF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Ff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占位符 37"/>
          <p:cNvSpPr>
            <a:spLocks noGrp="1"/>
          </p:cNvSpPr>
          <p:nvPr/>
        </p:nvSpPr>
        <p:spPr>
          <a:xfrm>
            <a:off x="5199380" y="4497070"/>
            <a:ext cx="1120775" cy="56832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Hh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占位符 36"/>
          <p:cNvSpPr>
            <a:spLocks noGrp="1"/>
          </p:cNvSpPr>
          <p:nvPr/>
        </p:nvSpPr>
        <p:spPr>
          <a:xfrm>
            <a:off x="7965440" y="1051560"/>
            <a:ext cx="1110615" cy="734060"/>
          </a:xfrm>
          <a:prstGeom prst="rect">
            <a:avLst/>
          </a:prstGeom>
          <a:solidFill>
            <a:srgbClr val="FF0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25"/>
          <p:cNvSpPr>
            <a:spLocks noGrp="1"/>
          </p:cNvSpPr>
          <p:nvPr/>
        </p:nvSpPr>
        <p:spPr>
          <a:xfrm>
            <a:off x="4923790" y="1549400"/>
            <a:ext cx="1343025" cy="633730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buClrTx/>
              <a:buSzTx/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Jj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占位符 25"/>
          <p:cNvSpPr>
            <a:spLocks noGrp="1"/>
          </p:cNvSpPr>
          <p:nvPr/>
        </p:nvSpPr>
        <p:spPr>
          <a:xfrm>
            <a:off x="1466215" y="5180330"/>
            <a:ext cx="1331595" cy="596265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Ll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占位符 25"/>
          <p:cNvSpPr>
            <a:spLocks noGrp="1"/>
          </p:cNvSpPr>
          <p:nvPr/>
        </p:nvSpPr>
        <p:spPr>
          <a:xfrm>
            <a:off x="6437630" y="5346700"/>
            <a:ext cx="1343025" cy="615950"/>
          </a:xfrm>
          <a:prstGeom prst="rect">
            <a:avLst/>
          </a:prstGeom>
          <a:solidFill>
            <a:srgbClr val="7030A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占位符 37"/>
          <p:cNvSpPr>
            <a:spLocks noGrp="1"/>
          </p:cNvSpPr>
          <p:nvPr/>
        </p:nvSpPr>
        <p:spPr>
          <a:xfrm>
            <a:off x="3714115" y="5180330"/>
            <a:ext cx="1318895" cy="60642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占位符 37"/>
          <p:cNvSpPr>
            <a:spLocks noGrp="1"/>
          </p:cNvSpPr>
          <p:nvPr/>
        </p:nvSpPr>
        <p:spPr>
          <a:xfrm>
            <a:off x="6320790" y="1051560"/>
            <a:ext cx="1103630" cy="633095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Oo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占位符 37"/>
          <p:cNvSpPr>
            <a:spLocks noGrp="1"/>
          </p:cNvSpPr>
          <p:nvPr/>
        </p:nvSpPr>
        <p:spPr>
          <a:xfrm>
            <a:off x="848360" y="3235325"/>
            <a:ext cx="1066800" cy="631190"/>
          </a:xfrm>
          <a:prstGeom prst="rect">
            <a:avLst/>
          </a:prstGeom>
          <a:solidFill>
            <a:srgbClr val="00B0F0"/>
          </a:solidFill>
          <a:ln w="6350"/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Qq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占位符 24"/>
          <p:cNvSpPr>
            <a:spLocks noGrp="1"/>
          </p:cNvSpPr>
          <p:nvPr/>
        </p:nvSpPr>
        <p:spPr>
          <a:xfrm>
            <a:off x="9859645" y="1051560"/>
            <a:ext cx="1357630" cy="734060"/>
          </a:xfrm>
          <a:prstGeom prst="rect">
            <a:avLst/>
          </a:prstGeom>
          <a:solidFill>
            <a:srgbClr val="92D05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占位符 41"/>
          <p:cNvSpPr>
            <a:spLocks noGrp="1"/>
          </p:cNvSpPr>
          <p:nvPr/>
        </p:nvSpPr>
        <p:spPr>
          <a:xfrm>
            <a:off x="10093960" y="3192145"/>
            <a:ext cx="941070" cy="5359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占位符 41"/>
          <p:cNvSpPr>
            <a:spLocks noGrp="1"/>
          </p:cNvSpPr>
          <p:nvPr/>
        </p:nvSpPr>
        <p:spPr>
          <a:xfrm>
            <a:off x="9794875" y="5419725"/>
            <a:ext cx="1313180" cy="5207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Uu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占位符 26"/>
          <p:cNvSpPr>
            <a:spLocks noGrp="1"/>
          </p:cNvSpPr>
          <p:nvPr/>
        </p:nvSpPr>
        <p:spPr>
          <a:xfrm>
            <a:off x="7780655" y="2293620"/>
            <a:ext cx="1282065" cy="593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Vv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占位符 23"/>
          <p:cNvSpPr>
            <a:spLocks noGrp="1"/>
          </p:cNvSpPr>
          <p:nvPr/>
        </p:nvSpPr>
        <p:spPr>
          <a:xfrm>
            <a:off x="4523105" y="2402840"/>
            <a:ext cx="94297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Ww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占位符 36"/>
          <p:cNvSpPr>
            <a:spLocks noGrp="1"/>
          </p:cNvSpPr>
          <p:nvPr/>
        </p:nvSpPr>
        <p:spPr>
          <a:xfrm>
            <a:off x="2002790" y="2885440"/>
            <a:ext cx="1288415" cy="563880"/>
          </a:xfrm>
          <a:prstGeom prst="rect">
            <a:avLst/>
          </a:prstGeom>
          <a:solidFill>
            <a:srgbClr val="FF0000"/>
          </a:solidFill>
          <a:ln w="6350"/>
        </p:spPr>
        <p:txBody>
          <a:bodyPr vert="horz" lIns="91440" tIns="45720" rIns="91440" bIns="45720" rtlCol="0" anchor="ctr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占位符 23"/>
          <p:cNvSpPr>
            <a:spLocks noGrp="1"/>
          </p:cNvSpPr>
          <p:nvPr/>
        </p:nvSpPr>
        <p:spPr>
          <a:xfrm>
            <a:off x="3902075" y="3469640"/>
            <a:ext cx="942975" cy="703580"/>
          </a:xfrm>
          <a:prstGeom prst="rect">
            <a:avLst/>
          </a:prstGeom>
          <a:solidFill>
            <a:srgbClr val="FFC000"/>
          </a:solidFill>
          <a:ln w="6350"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Yy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占位符 26"/>
          <p:cNvSpPr>
            <a:spLocks noGrp="1"/>
          </p:cNvSpPr>
          <p:nvPr/>
        </p:nvSpPr>
        <p:spPr>
          <a:xfrm>
            <a:off x="10093960" y="4069080"/>
            <a:ext cx="1282065" cy="593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6350"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Zz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22546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15557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4" grpId="0" bldLvl="0" animBg="1"/>
      <p:bldP spid="6" grpId="0" animBg="1"/>
      <p:bldP spid="10" grpId="0" animBg="1"/>
      <p:bldP spid="5" grpId="0" animBg="1"/>
      <p:bldP spid="16" grpId="0" bldLvl="0" animBg="1"/>
      <p:bldP spid="11" grpId="0" animBg="1"/>
      <p:bldP spid="17" grpId="0" animBg="1"/>
      <p:bldP spid="19" grpId="0" bldLvl="0" animBg="1"/>
      <p:bldP spid="2" grpId="0" bldLvl="0" animBg="1"/>
      <p:bldP spid="25" grpId="0" bldLvl="0" animBg="1"/>
      <p:bldP spid="13" grpId="0" animBg="1"/>
      <p:bldP spid="3" grpId="0" animBg="1"/>
      <p:bldP spid="38" grpId="0" bldLvl="0" animBg="1"/>
      <p:bldP spid="7" grpId="0" animBg="1"/>
      <p:bldP spid="9" grpId="0" animBg="1"/>
      <p:bldP spid="4" grpId="0" animBg="1"/>
      <p:bldP spid="34" grpId="0" animBg="1"/>
      <p:bldP spid="42" grpId="0" animBg="1"/>
      <p:bldP spid="20" grpId="0" bldLvl="0" animBg="1"/>
      <p:bldP spid="8" grpId="0" animBg="1"/>
      <p:bldP spid="14" grpId="0" animBg="1"/>
      <p:bldP spid="18" grpId="0" animBg="1"/>
      <p:bldP spid="37" grpId="0" bldLvl="0" animBg="1"/>
      <p:bldP spid="27" grpId="0" bldLvl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466449" y="828921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 letters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81685" y="1892300"/>
            <a:ext cx="1044130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>
                <a:solidFill>
                  <a:srgbClr val="00B050"/>
                </a:solidFill>
              </a:rPr>
              <a:t>Aa  Bb  Cc  Dd  Ee  Ff   Gg   Hh</a:t>
            </a:r>
            <a:endParaRPr lang="en-US" altLang="zh-CN" sz="6000">
              <a:solidFill>
                <a:srgbClr val="00B050"/>
              </a:solidFill>
            </a:endParaRPr>
          </a:p>
          <a:p>
            <a:r>
              <a:rPr lang="en-US" altLang="zh-CN" sz="6000">
                <a:solidFill>
                  <a:srgbClr val="00B050"/>
                </a:solidFill>
              </a:rPr>
              <a:t>Ii     Jj    Kk  Ll   Mm   Nn Oo Pp Qq  Rr  Ss   Tt   Uu  Vv   Ww Xx  Yy  Zz</a:t>
            </a:r>
            <a:endParaRPr lang="en-US" altLang="zh-CN" sz="600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The Letter Sounds Song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37945" y="792480"/>
            <a:ext cx="9117330" cy="5196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7129" y="871341"/>
            <a:ext cx="2141280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76935" y="1506855"/>
          <a:ext cx="10716895" cy="4415790"/>
        </p:xfrm>
        <a:graphic>
          <a:graphicData uri="http://schemas.openxmlformats.org/drawingml/2006/table">
            <a:tbl>
              <a:tblPr/>
              <a:tblGrid>
                <a:gridCol w="1009015"/>
                <a:gridCol w="1245235"/>
                <a:gridCol w="2076450"/>
                <a:gridCol w="1294130"/>
                <a:gridCol w="1598295"/>
                <a:gridCol w="1807210"/>
                <a:gridCol w="1686560"/>
              </a:tblGrid>
              <a:tr h="765810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are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augh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aw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able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ange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ation</a:t>
                      </a:r>
                      <a:endParaRPr lang="en-US" alt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180"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/eə/</a:t>
                      </a:r>
                      <a:endParaRPr lang="en-US" altLang="zh-CN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/ɔ:/</a:t>
                      </a:r>
                      <a:endParaRPr lang="en-US" altLang="zh-CN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/eibl/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eindʒ/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sz="32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en-US" sz="32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eiʃn/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800"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</a:t>
                      </a:r>
                      <a:endParaRPr lang="en-US" alt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fair</a:t>
                      </a:r>
                      <a:endParaRPr lang="en-US" alt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hair</a:t>
                      </a:r>
                      <a:endParaRPr lang="en-US" alt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care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dare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share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caught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daughter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taught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draw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law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saw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fable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stable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unable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change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range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strange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nation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relation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b" latinLnBrk="0">
                        <a:buNone/>
                      </a:pPr>
                      <a:r>
                        <a:rPr lang="en-US" alt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station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lesson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551837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5205" y="76644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639169" y="860036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try to read</a:t>
              </a:r>
              <a:endPara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" name="文本占位符 9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632710" y="4287520"/>
            <a:ext cx="1622425" cy="1007745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ndʒ/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10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083935" y="4287520"/>
            <a:ext cx="1325245" cy="1007745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ʃn/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占位符 3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950950" y="208922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/ɔ:/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269095" y="2089150"/>
            <a:ext cx="1447165" cy="1007745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bl/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632965" y="2089137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/eə/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" name="组合 61"/>
          <p:cNvGrpSpPr/>
          <p:nvPr/>
        </p:nvGrpSpPr>
        <p:grpSpPr>
          <a:xfrm>
            <a:off x="1639169" y="860036"/>
            <a:ext cx="4073349" cy="689653"/>
            <a:chOff x="-112462" y="255173"/>
            <a:chExt cx="4745833" cy="892919"/>
          </a:xfrm>
        </p:grpSpPr>
        <p:sp>
          <p:nvSpPr>
            <p:cNvPr id="63" name="矩形: 圆角 9"/>
            <p:cNvSpPr/>
            <p:nvPr>
              <p:custDataLst>
                <p:tags r:id="rId1"/>
              </p:custDataLst>
            </p:nvPr>
          </p:nvSpPr>
          <p:spPr>
            <a:xfrm>
              <a:off x="209452" y="255173"/>
              <a:ext cx="4326553" cy="892919"/>
            </a:xfrm>
            <a:prstGeom prst="roundRect">
              <a:avLst>
                <a:gd name="adj" fmla="val 45427"/>
              </a:avLst>
            </a:prstGeom>
            <a:solidFill>
              <a:srgbClr val="EC6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>
              <p:custDataLst>
                <p:tags r:id="rId2"/>
              </p:custDataLst>
            </p:nvPr>
          </p:nvSpPr>
          <p:spPr>
            <a:xfrm>
              <a:off x="-112462" y="295311"/>
              <a:ext cx="4745833" cy="83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27号-布丁体" panose="00000500000000000000" pitchFamily="2" charset="-122"/>
                </a:rPr>
                <a:t>have a try</a:t>
              </a:r>
              <a:endPara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2" name="文本占位符 9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632710" y="4287520"/>
            <a:ext cx="1622425" cy="1007745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ndʒ/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占位符 10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083935" y="4287520"/>
            <a:ext cx="1325245" cy="1007745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ʃn/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占位符 3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950950" y="2089228"/>
            <a:ext cx="1144800" cy="1008000"/>
          </a:xfrm>
          <a:prstGeom prst="rect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/ɔ:/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占位符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269095" y="2089150"/>
            <a:ext cx="1447165" cy="1007745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bl/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632965" y="2089137"/>
            <a:ext cx="1144800" cy="10080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/eə/</a:t>
            </a:r>
            <a:endParaRPr lang="en-US" altLang="zh-C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2150" y="100139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air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 rot="10800000">
            <a:off x="6108065" y="1448435"/>
            <a:ext cx="445770" cy="3288030"/>
          </a:xfrm>
          <a:prstGeom prst="leftBrac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86905" y="2559050"/>
            <a:ext cx="150050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/eə/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86455" y="358838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are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096895" y="1001395"/>
            <a:ext cx="29127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ugh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 rot="10800000">
            <a:off x="6108065" y="1448435"/>
            <a:ext cx="445770" cy="3288030"/>
          </a:xfrm>
          <a:prstGeom prst="leftBrac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86905" y="2559050"/>
            <a:ext cx="150050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/ɔ:/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86455" y="3588385"/>
            <a:ext cx="244284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w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492375" y="804545"/>
            <a:ext cx="2774315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able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63385" y="1047750"/>
            <a:ext cx="213423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/e</a:t>
            </a:r>
            <a:r>
              <a:rPr lang="en-US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bl/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63385" y="4147820"/>
            <a:ext cx="2049145" cy="124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/e</a:t>
            </a:r>
            <a:r>
              <a:rPr lang="en-US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ʃn/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92375" y="3888740"/>
            <a:ext cx="3302000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tion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92375" y="2297430"/>
            <a:ext cx="3196590" cy="193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b" latinLnBrk="0"/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sz="88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nge</a:t>
            </a:r>
            <a:endParaRPr lang="en-US" sz="88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63385" y="2577465"/>
            <a:ext cx="2948305" cy="1029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/e</a:t>
            </a:r>
            <a:r>
              <a:rPr lang="en-US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6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ndʒ/</a:t>
            </a:r>
            <a:endParaRPr lang="en-US" altLang="zh-CN" sz="6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6935" y="1101725"/>
            <a:ext cx="2371725" cy="5772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76935" y="2080895"/>
          <a:ext cx="10182225" cy="2651125"/>
        </p:xfrm>
        <a:graphic>
          <a:graphicData uri="http://schemas.openxmlformats.org/drawingml/2006/table">
            <a:tbl>
              <a:tblPr/>
              <a:tblGrid>
                <a:gridCol w="1096645"/>
                <a:gridCol w="1083310"/>
                <a:gridCol w="1338580"/>
                <a:gridCol w="814070"/>
                <a:gridCol w="1493520"/>
                <a:gridCol w="1623695"/>
                <a:gridCol w="1339215"/>
                <a:gridCol w="1393190"/>
              </a:tblGrid>
              <a:tr h="884555"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are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00B0F0"/>
                      </a:solidFill>
                      <a:prstDash val="solid"/>
                    </a:lnL>
                    <a:lnR w="12700" cmpd="sng">
                      <a:solidFill>
                        <a:srgbClr val="00B0F0"/>
                      </a:solidFill>
                      <a:prstDash val="solid"/>
                    </a:lnR>
                    <a:lnT w="12700" cmpd="sng">
                      <a:solidFill>
                        <a:srgbClr val="00B0F0"/>
                      </a:solidFill>
                      <a:prstDash val="solid"/>
                    </a:lnT>
                    <a:lnB w="12700" cmpd="sng">
                      <a:solidFill>
                        <a:srgbClr val="00B0F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augh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aw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able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ange</a:t>
                      </a:r>
                      <a:endParaRPr 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alt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ation</a:t>
                      </a:r>
                      <a:endParaRPr lang="en-US" altLang="en-US" sz="3200" b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570"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/eə/</a:t>
                      </a:r>
                      <a:endParaRPr lang="en-US" altLang="zh-CN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/ɔ:/</a:t>
                      </a:r>
                      <a:endParaRPr lang="en-US" altLang="zh-CN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/eibl/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3200" b="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eindʒ/</a:t>
                      </a:r>
                      <a:endParaRPr 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>
                        <a:buNone/>
                      </a:pPr>
                      <a:r>
                        <a:rPr lang="en-US" sz="32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en-US" sz="3200" dirty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eiʃn/</a:t>
                      </a:r>
                      <a:endParaRPr lang="en-US" altLang="en-US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3200" b="0">
                          <a:solidFill>
                            <a:srgbClr val="00B0F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/eə/</a:t>
                      </a:r>
                      <a:endParaRPr lang="en-US" altLang="zh-CN" sz="3200" b="0" dirty="0">
                        <a:solidFill>
                          <a:srgbClr val="00B0F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691005" y="1370965"/>
            <a:ext cx="3138805" cy="6699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2400" b="1" dirty="0"/>
              <a:t>Learning </a:t>
            </a:r>
            <a:r>
              <a:rPr lang="en-US" altLang="zh-CN" sz="2400" b="1" dirty="0" err="1"/>
              <a:t>Active</a:t>
            </a:r>
            <a:r>
              <a:rPr lang="en-US" altLang="zh-CN" sz="2400" b="1" dirty="0" err="1"/>
              <a:t>iy</a:t>
            </a:r>
            <a:endParaRPr lang="en-US" altLang="zh-CN" sz="2400" b="1" dirty="0" err="1"/>
          </a:p>
        </p:txBody>
      </p:sp>
      <p:pic>
        <p:nvPicPr>
          <p:cNvPr id="2" name="lesson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69611.000000" end="477781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30720" y="1144270"/>
            <a:ext cx="619125" cy="6191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11860" y="2388235"/>
            <a:ext cx="984694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/>
              <a:t>1</a:t>
            </a:r>
            <a:r>
              <a:rPr lang="zh-CN" altLang="en-US" sz="2800"/>
              <a:t>、</a:t>
            </a:r>
            <a:r>
              <a:rPr lang="en-US" altLang="zh-CN" sz="2800"/>
              <a:t>Listen and </a:t>
            </a:r>
            <a:r>
              <a:rPr lang="zh-CN" altLang="en-US" sz="2800"/>
              <a:t>circle</a:t>
            </a:r>
            <a:r>
              <a:rPr lang="en-US" altLang="zh-CN" sz="2800"/>
              <a:t> </a:t>
            </a:r>
            <a:r>
              <a:rPr lang="zh-CN" altLang="en-US" sz="2800"/>
              <a:t>the</a:t>
            </a:r>
            <a:r>
              <a:rPr lang="en-US" altLang="zh-CN" sz="2800"/>
              <a:t> </a:t>
            </a:r>
            <a:r>
              <a:rPr lang="zh-CN" altLang="en-US" sz="2800"/>
              <a:t>correct</a:t>
            </a:r>
            <a:r>
              <a:rPr lang="en-US" altLang="zh-CN" sz="2800"/>
              <a:t> </a:t>
            </a:r>
            <a:r>
              <a:rPr lang="zh-CN" altLang="en-US" sz="2800"/>
              <a:t>sound</a:t>
            </a:r>
            <a:r>
              <a:rPr lang="en-US" altLang="zh-CN" sz="2800"/>
              <a:t> </a:t>
            </a:r>
            <a:r>
              <a:rPr lang="zh-CN" altLang="en-US" sz="2800"/>
              <a:t>of</a:t>
            </a:r>
            <a:r>
              <a:rPr lang="en-US" altLang="zh-CN" sz="2800"/>
              <a:t> </a:t>
            </a:r>
            <a:r>
              <a:rPr lang="zh-CN" altLang="en-US" sz="2800"/>
              <a:t>the</a:t>
            </a:r>
            <a:r>
              <a:rPr lang="en-US" altLang="zh-CN" sz="2800"/>
              <a:t> </a:t>
            </a:r>
            <a:r>
              <a:rPr lang="zh-CN" altLang="en-US" sz="2800"/>
              <a:t>underlined</a:t>
            </a:r>
            <a:r>
              <a:rPr lang="en-US" altLang="zh-CN" sz="2800"/>
              <a:t> </a:t>
            </a:r>
            <a:r>
              <a:rPr lang="zh-CN" altLang="en-US" sz="2800"/>
              <a:t>par</a:t>
            </a:r>
            <a:r>
              <a:rPr lang="en-US" altLang="zh-CN" sz="2800"/>
              <a:t>t.</a:t>
            </a:r>
            <a:endParaRPr lang="en-US" altLang="zh-CN" sz="2800"/>
          </a:p>
          <a:p>
            <a:r>
              <a:rPr lang="zh-CN" altLang="en-US" sz="2800"/>
              <a:t>听录音，圈出画线部分的正确发音。</a:t>
            </a:r>
            <a:endParaRPr lang="zh-CN" altLang="en-US" sz="2800"/>
          </a:p>
          <a:p>
            <a:r>
              <a:rPr lang="zh-CN" altLang="en-US" sz="2800"/>
              <a:t>1)The</a:t>
            </a:r>
            <a:r>
              <a:rPr lang="en-US" altLang="zh-CN" sz="2800"/>
              <a:t> </a:t>
            </a:r>
            <a:r>
              <a:rPr lang="zh-CN" altLang="en-US" sz="2800"/>
              <a:t>man</a:t>
            </a:r>
            <a:r>
              <a:rPr lang="en-US" altLang="zh-CN" sz="2800"/>
              <a:t> l</a:t>
            </a:r>
            <a:r>
              <a:rPr lang="zh-CN" altLang="en-US" sz="2800"/>
              <a:t>ives</a:t>
            </a:r>
            <a:r>
              <a:rPr lang="en-US" altLang="zh-CN" sz="2800"/>
              <a:t> </a:t>
            </a:r>
            <a:r>
              <a:rPr lang="zh-CN" altLang="en-US" sz="2800"/>
              <a:t>with</a:t>
            </a:r>
            <a:r>
              <a:rPr lang="en-US" altLang="zh-CN" sz="2800"/>
              <a:t> </a:t>
            </a:r>
            <a:r>
              <a:rPr lang="zh-CN" altLang="en-US" sz="2800"/>
              <a:t>his</a:t>
            </a:r>
            <a:r>
              <a:rPr lang="en-US" altLang="zh-CN" sz="2800"/>
              <a:t> </a:t>
            </a:r>
            <a:r>
              <a:rPr lang="zh-CN" altLang="en-US" sz="2800"/>
              <a:t>d</a:t>
            </a:r>
            <a:r>
              <a:rPr lang="zh-CN" altLang="en-US" sz="2800" u="sng"/>
              <a:t>ear</a:t>
            </a:r>
            <a:r>
              <a:rPr lang="en-US" altLang="zh-CN" sz="2800"/>
              <a:t> </a:t>
            </a:r>
            <a:r>
              <a:rPr lang="zh-CN" altLang="en-US" sz="2800"/>
              <a:t>wfe.</a:t>
            </a:r>
            <a:r>
              <a:rPr lang="en-US" altLang="zh-CN" sz="2800"/>
              <a:t>       </a:t>
            </a:r>
            <a:r>
              <a:rPr lang="zh-CN" altLang="en-US" sz="2800"/>
              <a:t>（</a:t>
            </a:r>
            <a:r>
              <a:rPr lang="en-US" altLang="zh-CN" sz="2800"/>
              <a:t>/</a:t>
            </a:r>
            <a:r>
              <a:rPr lang="zh-CN" altLang="en-US" sz="2800"/>
              <a:t>iə</a:t>
            </a:r>
            <a:r>
              <a:rPr lang="en-US" altLang="zh-CN" sz="2800"/>
              <a:t>/    /eə/</a:t>
            </a:r>
            <a:r>
              <a:rPr lang="zh-CN" altLang="en-US" sz="2800"/>
              <a:t>）</a:t>
            </a:r>
            <a:endParaRPr lang="en-US" altLang="zh-CN" sz="2800"/>
          </a:p>
          <a:p>
            <a:r>
              <a:rPr lang="zh-CN" altLang="en-US" sz="2800"/>
              <a:t>2)He</a:t>
            </a:r>
            <a:r>
              <a:rPr lang="en-US" altLang="zh-CN" sz="2800"/>
              <a:t> </a:t>
            </a:r>
            <a:r>
              <a:rPr lang="zh-CN" altLang="en-US" sz="2800"/>
              <a:t>cut</a:t>
            </a:r>
            <a:r>
              <a:rPr lang="en-US" altLang="zh-CN" sz="2800"/>
              <a:t> </a:t>
            </a:r>
            <a:r>
              <a:rPr lang="zh-CN" altLang="en-US" sz="2800"/>
              <a:t>down</a:t>
            </a:r>
            <a:r>
              <a:rPr lang="en-US" altLang="zh-CN" sz="2800"/>
              <a:t> </a:t>
            </a:r>
            <a:r>
              <a:rPr lang="zh-CN" altLang="en-US" sz="2800"/>
              <a:t>plants</a:t>
            </a:r>
            <a:r>
              <a:rPr lang="en-US" altLang="zh-CN" sz="2800"/>
              <a:t> </a:t>
            </a:r>
            <a:r>
              <a:rPr lang="zh-CN" altLang="en-US" sz="2800"/>
              <a:t>by</a:t>
            </a:r>
            <a:r>
              <a:rPr lang="en-US" altLang="zh-CN" sz="2800"/>
              <a:t> </a:t>
            </a:r>
            <a:r>
              <a:rPr lang="zh-CN" altLang="en-US" sz="2800"/>
              <a:t>the</a:t>
            </a:r>
            <a:r>
              <a:rPr lang="en-US" altLang="zh-CN" sz="2800"/>
              <a:t> </a:t>
            </a:r>
            <a:r>
              <a:rPr lang="zh-CN" altLang="en-US" sz="2800"/>
              <a:t>s</a:t>
            </a:r>
            <a:r>
              <a:rPr lang="zh-CN" altLang="en-US" sz="2800" u="sng"/>
              <a:t>a</a:t>
            </a:r>
            <a:r>
              <a:rPr lang="en-US" altLang="zh-CN" sz="2800" u="sng"/>
              <a:t>w</a:t>
            </a:r>
            <a:r>
              <a:rPr lang="zh-CN" altLang="en-US" sz="2800"/>
              <a:t>.</a:t>
            </a:r>
            <a:r>
              <a:rPr lang="en-US" altLang="zh-CN" sz="2800"/>
              <a:t>        </a:t>
            </a:r>
            <a:r>
              <a:rPr lang="zh-CN" altLang="en-US" sz="2800"/>
              <a:t>（</a:t>
            </a:r>
            <a:r>
              <a:rPr lang="en-US" altLang="zh-CN" sz="2800"/>
              <a:t>/əu/   /ɔ:/</a:t>
            </a:r>
            <a:r>
              <a:rPr lang="zh-CN" altLang="en-US" sz="2800"/>
              <a:t>）</a:t>
            </a:r>
            <a:endParaRPr lang="zh-CN" altLang="en-US" sz="2800"/>
          </a:p>
          <a:p>
            <a:r>
              <a:rPr lang="zh-CN" altLang="en-US" sz="2800"/>
              <a:t>3)I</a:t>
            </a:r>
            <a:r>
              <a:rPr lang="en-US" altLang="zh-CN" sz="2800"/>
              <a:t> </a:t>
            </a:r>
            <a:r>
              <a:rPr lang="zh-CN" altLang="en-US" sz="2800"/>
              <a:t>will</a:t>
            </a:r>
            <a:r>
              <a:rPr lang="en-US" altLang="zh-CN" sz="2800"/>
              <a:t> </a:t>
            </a:r>
            <a:r>
              <a:rPr lang="zh-CN" altLang="en-US" sz="2800"/>
              <a:t>ch</a:t>
            </a:r>
            <a:r>
              <a:rPr lang="zh-CN" altLang="en-US" sz="2800" u="sng"/>
              <a:t>ange</a:t>
            </a:r>
            <a:r>
              <a:rPr lang="en-US" altLang="zh-CN" sz="2800"/>
              <a:t> </a:t>
            </a:r>
            <a:r>
              <a:rPr lang="zh-CN" altLang="en-US" sz="2800"/>
              <a:t>the</a:t>
            </a:r>
            <a:r>
              <a:rPr lang="en-US" altLang="zh-CN" sz="2800"/>
              <a:t> </a:t>
            </a:r>
            <a:r>
              <a:rPr lang="zh-CN" altLang="en-US" sz="2800"/>
              <a:t>situation.</a:t>
            </a:r>
            <a:r>
              <a:rPr lang="en-US" altLang="zh-CN" sz="2800"/>
              <a:t>                </a:t>
            </a:r>
            <a:r>
              <a:rPr lang="zh-CN" altLang="en-US" sz="2800"/>
              <a:t>（/eindʒ/</a:t>
            </a:r>
            <a:r>
              <a:rPr lang="en-US" altLang="zh-CN" sz="2800"/>
              <a:t>   /indʒ/</a:t>
            </a:r>
            <a:r>
              <a:rPr lang="zh-CN" altLang="en-US" sz="2800"/>
              <a:t>）</a:t>
            </a:r>
            <a:endParaRPr lang="zh-CN" altLang="en-US" sz="2800"/>
          </a:p>
          <a:p>
            <a:r>
              <a:rPr lang="zh-CN" altLang="en-US" sz="2800"/>
              <a:t>4)He</a:t>
            </a:r>
            <a:r>
              <a:rPr lang="en-US" altLang="zh-CN" sz="2800"/>
              <a:t> </a:t>
            </a:r>
            <a:r>
              <a:rPr lang="zh-CN" altLang="en-US" sz="2800"/>
              <a:t>told</a:t>
            </a:r>
            <a:r>
              <a:rPr lang="en-US" altLang="zh-CN" sz="2800"/>
              <a:t> </a:t>
            </a:r>
            <a:r>
              <a:rPr lang="zh-CN" altLang="en-US" sz="2800"/>
              <a:t>his</a:t>
            </a:r>
            <a:r>
              <a:rPr lang="en-US" altLang="zh-CN" sz="2800"/>
              <a:t> </a:t>
            </a:r>
            <a:r>
              <a:rPr lang="zh-CN" altLang="en-US" sz="2800"/>
              <a:t>da</a:t>
            </a:r>
            <a:r>
              <a:rPr lang="en-US" altLang="zh-CN" sz="2800"/>
              <a:t>u</a:t>
            </a:r>
            <a:r>
              <a:rPr lang="zh-CN" altLang="en-US" sz="2800"/>
              <a:t>ghter</a:t>
            </a:r>
            <a:r>
              <a:rPr lang="en-US" altLang="zh-CN" sz="2800"/>
              <a:t> </a:t>
            </a:r>
            <a:r>
              <a:rPr lang="zh-CN" altLang="en-US" sz="2800"/>
              <a:t>the</a:t>
            </a:r>
            <a:r>
              <a:rPr lang="en-US" altLang="zh-CN" sz="2800"/>
              <a:t> </a:t>
            </a:r>
            <a:r>
              <a:rPr lang="zh-CN" altLang="en-US" sz="2800"/>
              <a:t>f</a:t>
            </a:r>
            <a:r>
              <a:rPr lang="zh-CN" altLang="en-US" sz="2800" u="sng"/>
              <a:t>able</a:t>
            </a:r>
            <a:r>
              <a:rPr lang="zh-CN" altLang="en-US" sz="2800"/>
              <a:t>s.</a:t>
            </a:r>
            <a:r>
              <a:rPr lang="en-US" altLang="zh-CN" sz="2800"/>
              <a:t>        </a:t>
            </a:r>
            <a:r>
              <a:rPr lang="zh-CN" altLang="en-US" sz="2800"/>
              <a:t>（/ebl/</a:t>
            </a:r>
            <a:r>
              <a:rPr lang="en-US" altLang="zh-CN" sz="2800"/>
              <a:t>    /eibl/</a:t>
            </a:r>
            <a:r>
              <a:rPr lang="zh-CN" altLang="en-US" sz="2800"/>
              <a:t>）</a:t>
            </a:r>
            <a:endParaRPr lang="zh-CN" altLang="en-US" sz="2800"/>
          </a:p>
          <a:p>
            <a:r>
              <a:rPr lang="zh-CN" altLang="en-US" sz="2800"/>
              <a:t>5)He</a:t>
            </a:r>
            <a:r>
              <a:rPr lang="en-US" altLang="zh-CN" sz="2800"/>
              <a:t> </a:t>
            </a:r>
            <a:r>
              <a:rPr lang="zh-CN" altLang="en-US" sz="2800"/>
              <a:t>likes</a:t>
            </a:r>
            <a:r>
              <a:rPr lang="en-US" altLang="zh-CN" sz="2800"/>
              <a:t> </a:t>
            </a:r>
            <a:r>
              <a:rPr lang="zh-CN" altLang="en-US" sz="2800"/>
              <a:t>to</a:t>
            </a:r>
            <a:r>
              <a:rPr lang="en-US" altLang="zh-CN" sz="2800"/>
              <a:t> </a:t>
            </a:r>
            <a:r>
              <a:rPr lang="zh-CN" altLang="en-US" sz="2800"/>
              <a:t>climb</a:t>
            </a:r>
            <a:r>
              <a:rPr lang="en-US" altLang="zh-CN" sz="2800"/>
              <a:t> </a:t>
            </a:r>
            <a:r>
              <a:rPr lang="zh-CN" altLang="en-US" sz="2800"/>
              <a:t>the</a:t>
            </a:r>
            <a:r>
              <a:rPr lang="en-US" altLang="zh-CN" sz="2800"/>
              <a:t> </a:t>
            </a:r>
            <a:r>
              <a:rPr lang="zh-CN" altLang="en-US" sz="2800"/>
              <a:t>st</a:t>
            </a:r>
            <a:r>
              <a:rPr lang="zh-CN" altLang="en-US" sz="2800" u="sng"/>
              <a:t>ai</a:t>
            </a:r>
            <a:r>
              <a:rPr lang="en-US" altLang="zh-CN" sz="2800" u="sng"/>
              <a:t>r</a:t>
            </a:r>
            <a:r>
              <a:rPr lang="zh-CN" altLang="en-US" sz="2800"/>
              <a:t>s.</a:t>
            </a:r>
            <a:r>
              <a:rPr lang="en-US" altLang="zh-CN" sz="2800"/>
              <a:t>                </a:t>
            </a:r>
            <a:r>
              <a:rPr lang="zh-CN" altLang="en-US" sz="2800"/>
              <a:t>（</a:t>
            </a:r>
            <a:r>
              <a:rPr lang="en-US" altLang="zh-CN" sz="2800">
                <a:sym typeface="+mn-ea"/>
              </a:rPr>
              <a:t>/eə/  /uə/</a:t>
            </a:r>
            <a:r>
              <a:rPr lang="zh-CN" altLang="en-US" sz="2800"/>
              <a:t>）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02310" y="1414780"/>
            <a:ext cx="1078801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2、Read and think.读一读，想一想。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>
                <a:sym typeface="+mn-ea"/>
              </a:rPr>
              <a:t>1</a:t>
            </a:r>
            <a:r>
              <a:rPr lang="zh-CN" altLang="en-US" sz="2800">
                <a:sym typeface="+mn-ea"/>
              </a:rPr>
              <a:t>)</a:t>
            </a:r>
            <a:r>
              <a:rPr lang="en-US" altLang="zh-CN" sz="2800">
                <a:sym typeface="+mn-ea"/>
              </a:rPr>
              <a:t> </a:t>
            </a:r>
            <a:r>
              <a:rPr lang="zh-CN" altLang="en-US" sz="2800"/>
              <a:t>/</a:t>
            </a:r>
            <a:r>
              <a:rPr lang="zh-CN" altLang="en-US" sz="2800">
                <a:sym typeface="+mn-ea"/>
              </a:rPr>
              <a:t>skeə(r)</a:t>
            </a:r>
            <a:r>
              <a:rPr lang="zh-CN" altLang="en-US" sz="2800"/>
              <a:t>/ </a:t>
            </a:r>
            <a:r>
              <a:rPr lang="en-US" altLang="zh-CN" sz="2800"/>
              <a:t>  </a:t>
            </a:r>
            <a:r>
              <a:rPr lang="zh-CN" altLang="en-US" sz="2800"/>
              <a:t>/ʌn'e</a:t>
            </a:r>
            <a:r>
              <a:rPr lang="en-US" altLang="zh-CN" sz="2800"/>
              <a:t>i</a:t>
            </a:r>
            <a:r>
              <a:rPr lang="zh-CN" altLang="en-US" sz="2800"/>
              <a:t>bl/</a:t>
            </a:r>
            <a:r>
              <a:rPr lang="en-US" altLang="zh-CN" sz="2800"/>
              <a:t>    </a:t>
            </a:r>
            <a:r>
              <a:rPr lang="zh-CN" altLang="en-US" sz="2800"/>
              <a:t>/kəmpeə(r)/</a:t>
            </a:r>
            <a:r>
              <a:rPr lang="en-US" altLang="zh-CN" sz="2800"/>
              <a:t>   </a:t>
            </a:r>
            <a:r>
              <a:rPr lang="zh-CN" altLang="en-US" sz="2800"/>
              <a:t>/</a:t>
            </a:r>
            <a:r>
              <a:rPr lang="zh-CN" altLang="en-US" sz="2800">
                <a:sym typeface="+mn-ea"/>
              </a:rPr>
              <a:t>'</a:t>
            </a:r>
            <a:r>
              <a:rPr lang="en-US" altLang="zh-CN" sz="2800">
                <a:sym typeface="+mn-ea"/>
              </a:rPr>
              <a:t>nɔ:ti</a:t>
            </a:r>
            <a:r>
              <a:rPr lang="zh-CN" altLang="en-US" sz="2800"/>
              <a:t>/</a:t>
            </a:r>
            <a:r>
              <a:rPr lang="zh-CN" altLang="en-US" sz="2800">
                <a:sym typeface="+mn-ea"/>
              </a:rPr>
              <a:t> </a:t>
            </a:r>
            <a:r>
              <a:rPr lang="en-US" altLang="zh-CN" sz="2800">
                <a:sym typeface="+mn-ea"/>
              </a:rPr>
              <a:t> </a:t>
            </a:r>
            <a:r>
              <a:rPr lang="zh-CN" altLang="en-US" sz="2800">
                <a:sym typeface="+mn-ea"/>
              </a:rPr>
              <a:t> /</a:t>
            </a:r>
            <a:r>
              <a:rPr lang="en-US" altLang="zh-CN" sz="2800">
                <a:sym typeface="+mn-ea"/>
              </a:rPr>
              <a:t>streindʒ</a:t>
            </a:r>
            <a:r>
              <a:rPr lang="zh-CN" altLang="en-US" sz="2800">
                <a:sym typeface="+mn-ea"/>
              </a:rPr>
              <a:t>/</a:t>
            </a:r>
            <a:r>
              <a:rPr lang="en-US" altLang="zh-CN" sz="2800">
                <a:sym typeface="+mn-ea"/>
              </a:rPr>
              <a:t>   </a:t>
            </a:r>
            <a:r>
              <a:rPr lang="zh-CN" altLang="en-US" sz="2800">
                <a:sym typeface="+mn-ea"/>
              </a:rPr>
              <a:t>/</a:t>
            </a:r>
            <a:r>
              <a:rPr lang="en-US" altLang="zh-CN" sz="2800">
                <a:sym typeface="+mn-ea"/>
              </a:rPr>
              <a:t>ri</a:t>
            </a:r>
            <a:r>
              <a:rPr lang="zh-CN" altLang="en-US" sz="2800">
                <a:sym typeface="+mn-ea"/>
              </a:rPr>
              <a:t>'</a:t>
            </a:r>
            <a:r>
              <a:rPr lang="en-US" altLang="zh-CN" sz="2800">
                <a:sym typeface="+mn-ea"/>
              </a:rPr>
              <a:t>leiʃn/ </a:t>
            </a:r>
            <a:endParaRPr lang="en-US" altLang="zh-CN" sz="2800">
              <a:sym typeface="+mn-ea"/>
            </a:endParaRPr>
          </a:p>
          <a:p>
            <a:r>
              <a:rPr lang="en-US" altLang="zh-CN" sz="2800">
                <a:sym typeface="+mn-ea"/>
              </a:rPr>
              <a:t>   </a:t>
            </a:r>
            <a:endParaRPr lang="zh-CN" altLang="en-US" sz="2800"/>
          </a:p>
          <a:p>
            <a:r>
              <a:rPr lang="zh-CN" altLang="en-US" sz="2800"/>
              <a:t>2)</a:t>
            </a:r>
            <a:r>
              <a:rPr lang="en-US" altLang="zh-CN" sz="2800"/>
              <a:t> </a:t>
            </a:r>
            <a:r>
              <a:rPr lang="zh-CN" altLang="en-US" sz="2800"/>
              <a:t>chair</a:t>
            </a:r>
            <a:r>
              <a:rPr lang="en-US" altLang="zh-CN" sz="2800"/>
              <a:t>  </a:t>
            </a:r>
            <a:r>
              <a:rPr lang="zh-CN" altLang="en-US" sz="2800"/>
              <a:t>dare</a:t>
            </a:r>
            <a:r>
              <a:rPr lang="en-US" altLang="zh-CN" sz="2800"/>
              <a:t>  </a:t>
            </a:r>
            <a:r>
              <a:rPr lang="zh-CN" altLang="en-US" sz="2800"/>
              <a:t>law</a:t>
            </a:r>
            <a:r>
              <a:rPr lang="en-US" altLang="zh-CN" sz="2800"/>
              <a:t>  </a:t>
            </a:r>
            <a:r>
              <a:rPr lang="zh-CN" altLang="en-US" sz="2800">
                <a:sym typeface="+mn-ea"/>
              </a:rPr>
              <a:t>taught</a:t>
            </a:r>
            <a:r>
              <a:rPr lang="en-US" altLang="zh-CN" sz="2800">
                <a:sym typeface="+mn-ea"/>
              </a:rPr>
              <a:t>  </a:t>
            </a:r>
            <a:r>
              <a:rPr lang="zh-CN" altLang="en-US" sz="2800">
                <a:sym typeface="+mn-ea"/>
              </a:rPr>
              <a:t>fable</a:t>
            </a:r>
            <a:r>
              <a:rPr lang="en-US" altLang="zh-CN" sz="2800">
                <a:sym typeface="+mn-ea"/>
              </a:rPr>
              <a:t>  </a:t>
            </a:r>
            <a:r>
              <a:rPr lang="zh-CN" altLang="en-US" sz="2800"/>
              <a:t>range</a:t>
            </a:r>
            <a:r>
              <a:rPr lang="en-US" altLang="zh-CN" sz="2800"/>
              <a:t>  </a:t>
            </a:r>
            <a:r>
              <a:rPr lang="zh-CN" altLang="en-US" sz="2800"/>
              <a:t>awful</a:t>
            </a:r>
            <a:r>
              <a:rPr lang="en-US" altLang="zh-CN" sz="2800"/>
              <a:t>  </a:t>
            </a:r>
            <a:r>
              <a:rPr lang="zh-CN" altLang="en-US" sz="2800"/>
              <a:t>careful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/>
              <a:t>3)</a:t>
            </a:r>
            <a:r>
              <a:rPr lang="en-US" altLang="zh-CN" sz="2800"/>
              <a:t> </a:t>
            </a:r>
            <a:r>
              <a:rPr lang="zh-CN" altLang="en-US" sz="2800"/>
              <a:t>a stranger </a:t>
            </a:r>
            <a:r>
              <a:rPr lang="en-US" altLang="zh-CN" sz="2800"/>
              <a:t>   </a:t>
            </a:r>
            <a:r>
              <a:rPr lang="zh-CN" altLang="en-US" sz="2800"/>
              <a:t>a train station</a:t>
            </a:r>
            <a:r>
              <a:rPr lang="en-US" altLang="zh-CN" sz="2800"/>
              <a:t>    </a:t>
            </a:r>
            <a:r>
              <a:rPr lang="zh-CN" altLang="en-US" sz="2800">
                <a:sym typeface="+mn-ea"/>
              </a:rPr>
              <a:t>break the law</a:t>
            </a:r>
            <a:r>
              <a:rPr lang="en-US" altLang="zh-CN" sz="2800">
                <a:sym typeface="+mn-ea"/>
              </a:rPr>
              <a:t>   </a:t>
            </a:r>
            <a:endParaRPr lang="en-US" altLang="zh-CN" sz="2800">
              <a:sym typeface="+mn-ea"/>
            </a:endParaRPr>
          </a:p>
          <a:p>
            <a:r>
              <a:rPr lang="en-US" altLang="zh-CN" sz="2800">
                <a:sym typeface="+mn-ea"/>
              </a:rPr>
              <a:t>    </a:t>
            </a:r>
            <a:r>
              <a:rPr lang="zh-CN" altLang="en-US" sz="2800">
                <a:sym typeface="+mn-ea"/>
              </a:rPr>
              <a:t>draw pictures</a:t>
            </a:r>
            <a:r>
              <a:rPr lang="en-US" altLang="zh-CN" sz="2800">
                <a:sym typeface="+mn-ea"/>
              </a:rPr>
              <a:t>   </a:t>
            </a:r>
            <a:r>
              <a:rPr lang="zh-CN" altLang="en-US" sz="2800">
                <a:sym typeface="+mn-ea"/>
              </a:rPr>
              <a:t>set the table</a:t>
            </a:r>
            <a:endParaRPr lang="zh-CN" altLang="en-US" sz="28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lesson10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3667.000000" end="365502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03400" y="4597400"/>
            <a:ext cx="619125" cy="6191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03400" y="593725"/>
            <a:ext cx="888746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/>
              <a:t>3</a:t>
            </a:r>
            <a:r>
              <a:rPr lang="zh-CN" altLang="en-US" sz="2400"/>
              <a:t>、Listen and find out the same sound. Then try to read them.</a:t>
            </a:r>
            <a:endParaRPr lang="zh-CN" altLang="en-US" sz="2400"/>
          </a:p>
          <a:p>
            <a:r>
              <a:rPr lang="zh-CN" altLang="en-US" sz="2400"/>
              <a:t>听录音，并找出相同的发音。然后试着读一读。</a:t>
            </a:r>
            <a:endParaRPr lang="zh-CN" altLang="en-US" sz="2400"/>
          </a:p>
          <a:p>
            <a:r>
              <a:rPr lang="zh-CN" altLang="en-US" sz="2400"/>
              <a:t>hair</a:t>
            </a:r>
            <a:r>
              <a:rPr lang="en-US" altLang="zh-CN" sz="2400"/>
              <a:t>        </a:t>
            </a:r>
            <a:r>
              <a:rPr lang="zh-CN" altLang="en-US" sz="2400">
                <a:sym typeface="+mn-ea"/>
              </a:rPr>
              <a:t>draw</a:t>
            </a:r>
            <a:r>
              <a:rPr lang="en-US" altLang="zh-CN" sz="2400">
                <a:sym typeface="+mn-ea"/>
              </a:rPr>
              <a:t>          </a:t>
            </a:r>
            <a:r>
              <a:rPr lang="zh-CN" altLang="en-US" sz="2400">
                <a:sym typeface="+mn-ea"/>
              </a:rPr>
              <a:t>naughty</a:t>
            </a:r>
            <a:r>
              <a:rPr lang="en-US" altLang="zh-CN" sz="2400">
                <a:sym typeface="+mn-ea"/>
              </a:rPr>
              <a:t>      </a:t>
            </a:r>
            <a:r>
              <a:rPr lang="zh-CN" altLang="en-US" sz="2400">
                <a:sym typeface="+mn-ea"/>
              </a:rPr>
              <a:t>range</a:t>
            </a:r>
            <a:r>
              <a:rPr lang="en-US" altLang="zh-CN" sz="2400">
                <a:sym typeface="+mn-ea"/>
              </a:rPr>
              <a:t>               </a:t>
            </a:r>
            <a:r>
              <a:rPr lang="zh-CN" altLang="en-US" sz="2400">
                <a:sym typeface="+mn-ea"/>
              </a:rPr>
              <a:t>care</a:t>
            </a:r>
            <a:endParaRPr lang="zh-CN" altLang="en-US" sz="2400"/>
          </a:p>
          <a:p>
            <a:r>
              <a:rPr lang="zh-CN" altLang="en-US" sz="2400"/>
              <a:t>table</a:t>
            </a:r>
            <a:r>
              <a:rPr lang="en-US" altLang="zh-CN" sz="2400"/>
              <a:t>      </a:t>
            </a:r>
            <a:r>
              <a:rPr lang="zh-CN" altLang="en-US" sz="2400">
                <a:sym typeface="+mn-ea"/>
              </a:rPr>
              <a:t>station</a:t>
            </a:r>
            <a:r>
              <a:rPr lang="en-US" altLang="zh-CN" sz="2400">
                <a:sym typeface="+mn-ea"/>
              </a:rPr>
              <a:t>       </a:t>
            </a:r>
            <a:r>
              <a:rPr lang="zh-CN" altLang="en-US" sz="2400">
                <a:sym typeface="+mn-ea"/>
              </a:rPr>
              <a:t>change</a:t>
            </a:r>
            <a:r>
              <a:rPr lang="en-US" altLang="zh-CN" sz="2400">
                <a:sym typeface="+mn-ea"/>
              </a:rPr>
              <a:t>        </a:t>
            </a:r>
            <a:r>
              <a:rPr lang="zh-CN" altLang="en-US" sz="2400">
                <a:sym typeface="+mn-ea"/>
              </a:rPr>
              <a:t>fair</a:t>
            </a:r>
            <a:r>
              <a:rPr lang="en-US" altLang="zh-CN" sz="2400">
                <a:sym typeface="+mn-ea"/>
              </a:rPr>
              <a:t>                   </a:t>
            </a:r>
            <a:r>
              <a:rPr lang="zh-CN" altLang="en-US" sz="2400">
                <a:sym typeface="+mn-ea"/>
              </a:rPr>
              <a:t>nation</a:t>
            </a:r>
            <a:endParaRPr lang="zh-CN" altLang="en-US" sz="2400"/>
          </a:p>
          <a:p>
            <a:r>
              <a:rPr lang="zh-CN" altLang="en-US" sz="2400"/>
              <a:t>share</a:t>
            </a:r>
            <a:r>
              <a:rPr lang="en-US" altLang="zh-CN" sz="2400"/>
              <a:t>     </a:t>
            </a:r>
            <a:r>
              <a:rPr lang="zh-CN" altLang="en-US" sz="2400">
                <a:sym typeface="+mn-ea"/>
              </a:rPr>
              <a:t>daughter</a:t>
            </a:r>
            <a:r>
              <a:rPr lang="en-US" altLang="zh-CN" sz="2400">
                <a:sym typeface="+mn-ea"/>
              </a:rPr>
              <a:t>    </a:t>
            </a:r>
            <a:r>
              <a:rPr lang="zh-CN" altLang="en-US" sz="2400">
                <a:sym typeface="+mn-ea"/>
              </a:rPr>
              <a:t>stable</a:t>
            </a:r>
            <a:r>
              <a:rPr lang="en-US" altLang="zh-CN" sz="2400">
                <a:sym typeface="+mn-ea"/>
              </a:rPr>
              <a:t>          </a:t>
            </a:r>
            <a:r>
              <a:rPr lang="zh-CN" altLang="en-US" sz="2400">
                <a:sym typeface="+mn-ea"/>
              </a:rPr>
              <a:t>strawberry</a:t>
            </a:r>
            <a:endParaRPr lang="zh-CN" altLang="en-US" sz="2400"/>
          </a:p>
        </p:txBody>
      </p:sp>
      <p:sp>
        <p:nvSpPr>
          <p:cNvPr id="5" name="圆角矩形 4"/>
          <p:cNvSpPr/>
          <p:nvPr/>
        </p:nvSpPr>
        <p:spPr>
          <a:xfrm>
            <a:off x="761365" y="2765425"/>
            <a:ext cx="4655820" cy="12700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89000" y="2765425"/>
            <a:ext cx="733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hair</a:t>
            </a:r>
            <a:endParaRPr lang="zh-CN" altLang="en-US" sz="2400"/>
          </a:p>
        </p:txBody>
      </p:sp>
      <p:sp>
        <p:nvSpPr>
          <p:cNvPr id="10" name="圆角矩形 9"/>
          <p:cNvSpPr/>
          <p:nvPr/>
        </p:nvSpPr>
        <p:spPr>
          <a:xfrm>
            <a:off x="6391910" y="2765425"/>
            <a:ext cx="4783455" cy="12700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476365" y="276542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draw</a:t>
            </a:r>
            <a:endParaRPr lang="en-US" altLang="zh-CN"/>
          </a:p>
        </p:txBody>
      </p:sp>
      <p:sp>
        <p:nvSpPr>
          <p:cNvPr id="12" name="圆角矩形 11"/>
          <p:cNvSpPr/>
          <p:nvPr/>
        </p:nvSpPr>
        <p:spPr>
          <a:xfrm>
            <a:off x="3724910" y="4495800"/>
            <a:ext cx="4782185" cy="12700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823335" y="449580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range</a:t>
            </a:r>
            <a:endParaRPr lang="en-US" altLang="zh-CN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900555" y="672465"/>
            <a:ext cx="950785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/>
              <a:t>4</a:t>
            </a:r>
            <a:r>
              <a:rPr lang="zh-CN" altLang="en-US" sz="2000"/>
              <a:t>、</a:t>
            </a:r>
            <a:r>
              <a:rPr lang="en-US" altLang="zh-CN" sz="2000"/>
              <a:t>L</a:t>
            </a:r>
            <a:r>
              <a:rPr lang="zh-CN" altLang="en-US" sz="2000"/>
              <a:t>isten</a:t>
            </a:r>
            <a:r>
              <a:rPr lang="en-US" altLang="zh-CN" sz="2000"/>
              <a:t> </a:t>
            </a:r>
            <a:r>
              <a:rPr lang="zh-CN" altLang="en-US" sz="2000"/>
              <a:t>and</a:t>
            </a:r>
            <a:r>
              <a:rPr lang="en-US" altLang="zh-CN" sz="2000"/>
              <a:t> </a:t>
            </a:r>
            <a:r>
              <a:rPr lang="zh-CN" altLang="en-US" sz="2000"/>
              <a:t>comple</a:t>
            </a:r>
            <a:r>
              <a:rPr lang="en-US" altLang="zh-CN" sz="2000"/>
              <a:t>t</a:t>
            </a:r>
            <a:r>
              <a:rPr lang="zh-CN" altLang="en-US" sz="2000"/>
              <a:t>e</a:t>
            </a:r>
            <a:r>
              <a:rPr lang="en-US" altLang="zh-CN" sz="2000"/>
              <a:t> </a:t>
            </a:r>
            <a:r>
              <a:rPr lang="zh-CN" altLang="en-US" sz="2000"/>
              <a:t>the</a:t>
            </a:r>
            <a:r>
              <a:rPr lang="en-US" altLang="zh-CN" sz="2000"/>
              <a:t> </a:t>
            </a:r>
            <a:r>
              <a:rPr lang="zh-CN" altLang="en-US" sz="2000"/>
              <a:t>word</a:t>
            </a:r>
            <a:r>
              <a:rPr lang="en-US" altLang="zh-CN" sz="2000"/>
              <a:t> </a:t>
            </a:r>
            <a:r>
              <a:rPr lang="zh-CN" altLang="en-US" sz="2000"/>
              <a:t>ch</a:t>
            </a:r>
            <a:r>
              <a:rPr lang="en-US" altLang="zh-CN" sz="2000"/>
              <a:t>u</a:t>
            </a:r>
            <a:r>
              <a:rPr lang="zh-CN" altLang="en-US" sz="2000"/>
              <a:t>n</a:t>
            </a:r>
            <a:r>
              <a:rPr lang="en-US" altLang="zh-CN" sz="2000"/>
              <a:t>ks </a:t>
            </a:r>
            <a:r>
              <a:rPr lang="zh-CN" altLang="en-US" sz="2000"/>
              <a:t>wih</a:t>
            </a:r>
            <a:r>
              <a:rPr lang="en-US" altLang="zh-CN" sz="2000"/>
              <a:t> </a:t>
            </a:r>
            <a:r>
              <a:rPr lang="zh-CN" altLang="en-US" sz="2000"/>
              <a:t>the</a:t>
            </a:r>
            <a:r>
              <a:rPr lang="en-US" altLang="zh-CN" sz="2000"/>
              <a:t> </a:t>
            </a:r>
            <a:r>
              <a:rPr lang="zh-CN" altLang="en-US" sz="2000"/>
              <a:t>let</a:t>
            </a:r>
            <a:r>
              <a:rPr lang="en-US" altLang="zh-CN" sz="2000"/>
              <a:t>t</a:t>
            </a:r>
            <a:r>
              <a:rPr lang="zh-CN" altLang="en-US" sz="2000"/>
              <a:t>ers</a:t>
            </a:r>
            <a:r>
              <a:rPr lang="en-US" altLang="zh-CN" sz="2000"/>
              <a:t> </a:t>
            </a:r>
            <a:r>
              <a:rPr lang="zh-CN" altLang="en-US" sz="2000"/>
              <a:t>in</a:t>
            </a:r>
            <a:r>
              <a:rPr lang="en-US" altLang="zh-CN" sz="2000"/>
              <a:t> </a:t>
            </a:r>
            <a:r>
              <a:rPr lang="zh-CN" altLang="en-US" sz="2000"/>
              <a:t>the</a:t>
            </a:r>
            <a:r>
              <a:rPr lang="en-US" altLang="zh-CN" sz="2000"/>
              <a:t> </a:t>
            </a:r>
            <a:r>
              <a:rPr lang="zh-CN" altLang="en-US" sz="2000"/>
              <a:t>bo</a:t>
            </a:r>
            <a:r>
              <a:rPr lang="en-US" altLang="zh-CN" sz="2000"/>
              <a:t>x. </a:t>
            </a:r>
            <a:r>
              <a:rPr lang="zh-CN" altLang="en-US" sz="2000"/>
              <a:t>Then</a:t>
            </a:r>
            <a:r>
              <a:rPr lang="en-US" altLang="zh-CN" sz="2000"/>
              <a:t> </a:t>
            </a:r>
            <a:r>
              <a:rPr lang="zh-CN" altLang="en-US" sz="2000"/>
              <a:t>lis</a:t>
            </a:r>
            <a:r>
              <a:rPr lang="en-US" altLang="zh-CN" sz="2000"/>
              <a:t>t</a:t>
            </a:r>
            <a:r>
              <a:rPr lang="zh-CN" altLang="en-US" sz="2000"/>
              <a:t>en</a:t>
            </a:r>
            <a:r>
              <a:rPr lang="en-US" altLang="zh-CN" sz="2000"/>
              <a:t> </a:t>
            </a:r>
            <a:r>
              <a:rPr lang="zh-CN" altLang="en-US" sz="2000"/>
              <a:t>again</a:t>
            </a:r>
            <a:r>
              <a:rPr lang="en-US" altLang="zh-CN" sz="2000"/>
              <a:t>, </a:t>
            </a:r>
            <a:r>
              <a:rPr lang="zh-CN" altLang="en-US" sz="2000"/>
              <a:t>check</a:t>
            </a:r>
            <a:r>
              <a:rPr lang="en-US" altLang="zh-CN" sz="2000"/>
              <a:t> </a:t>
            </a:r>
            <a:r>
              <a:rPr lang="zh-CN" altLang="en-US" sz="2000"/>
              <a:t>and</a:t>
            </a:r>
            <a:r>
              <a:rPr lang="en-US" altLang="zh-CN" sz="2000"/>
              <a:t> </a:t>
            </a:r>
            <a:r>
              <a:rPr lang="zh-CN" altLang="en-US" sz="2000"/>
              <a:t>repeat.</a:t>
            </a:r>
            <a:endParaRPr lang="zh-CN" altLang="en-US" sz="2000"/>
          </a:p>
          <a:p>
            <a:r>
              <a:rPr lang="zh-CN" altLang="en-US" sz="2000"/>
              <a:t>听录音,用方框中所给字母组合补全词块。然后再听一遍录音,核对答案并跟读。</a:t>
            </a:r>
            <a:endParaRPr lang="zh-CN" altLang="en-US" sz="2000"/>
          </a:p>
          <a:p>
            <a:pPr algn="ctr"/>
            <a:endParaRPr lang="zh-CN" altLang="en-US" sz="2000"/>
          </a:p>
          <a:p>
            <a:pPr algn="ctr"/>
            <a:r>
              <a:rPr lang="zh-CN" altLang="en-US" sz="2000"/>
              <a:t>ation</a:t>
            </a:r>
            <a:r>
              <a:rPr lang="en-US" altLang="zh-CN" sz="2000"/>
              <a:t>       </a:t>
            </a:r>
            <a:r>
              <a:rPr lang="zh-CN" altLang="en-US" sz="2000"/>
              <a:t>aw</a:t>
            </a:r>
            <a:r>
              <a:rPr lang="en-US" altLang="zh-CN" sz="2000"/>
              <a:t>         </a:t>
            </a:r>
            <a:r>
              <a:rPr lang="zh-CN" altLang="en-US" sz="2000"/>
              <a:t>augh</a:t>
            </a:r>
            <a:r>
              <a:rPr lang="en-US" altLang="zh-CN" sz="2000"/>
              <a:t>        </a:t>
            </a:r>
            <a:r>
              <a:rPr lang="zh-CN" altLang="en-US" sz="2000"/>
              <a:t>able</a:t>
            </a:r>
            <a:r>
              <a:rPr lang="en-US" altLang="zh-CN" sz="2000"/>
              <a:t>         </a:t>
            </a:r>
            <a:r>
              <a:rPr lang="zh-CN" altLang="en-US" sz="2000"/>
              <a:t>ai</a:t>
            </a:r>
            <a:r>
              <a:rPr lang="en-US" altLang="zh-CN" sz="2000"/>
              <a:t>r          </a:t>
            </a:r>
            <a:r>
              <a:rPr lang="zh-CN" altLang="en-US" sz="2000"/>
              <a:t>are</a:t>
            </a:r>
            <a:endParaRPr lang="zh-CN" altLang="en-US" sz="2000"/>
          </a:p>
        </p:txBody>
      </p:sp>
      <p:pic>
        <p:nvPicPr>
          <p:cNvPr id="3" name="lesson10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53557.000000" end="296224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58165" y="1994535"/>
            <a:ext cx="619125" cy="6191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900555" y="2666365"/>
            <a:ext cx="3062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f</a:t>
            </a:r>
            <a:r>
              <a:rPr lang="en-US" altLang="zh-CN" sz="2400" u="sng"/>
              <a:t>           </a:t>
            </a:r>
            <a:r>
              <a:rPr lang="en-US" altLang="zh-CN" sz="2400"/>
              <a:t>h</a:t>
            </a:r>
            <a:r>
              <a:rPr lang="en-US" altLang="zh-CN" sz="2400" u="sng">
                <a:sym typeface="+mn-ea"/>
              </a:rPr>
              <a:t>            </a:t>
            </a:r>
            <a:r>
              <a:rPr lang="en-US" altLang="zh-CN" sz="2400">
                <a:noFill/>
              </a:rPr>
              <a:t>p</a:t>
            </a:r>
            <a:r>
              <a:rPr lang="en-US" altLang="zh-CN" sz="2400"/>
              <a:t>          </a:t>
            </a:r>
            <a:endParaRPr lang="en-US" altLang="zh-CN" sz="2400"/>
          </a:p>
        </p:txBody>
      </p:sp>
      <p:sp>
        <p:nvSpPr>
          <p:cNvPr id="2" name="文本框 1"/>
          <p:cNvSpPr txBox="1"/>
          <p:nvPr/>
        </p:nvSpPr>
        <p:spPr>
          <a:xfrm>
            <a:off x="1900555" y="3357880"/>
            <a:ext cx="3796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dr</a:t>
            </a:r>
            <a:r>
              <a:rPr lang="en-US" altLang="zh-CN" sz="2400" u="sng"/>
              <a:t>           </a:t>
            </a:r>
            <a:r>
              <a:rPr lang="en-US" altLang="zh-CN" sz="2400"/>
              <a:t>str</a:t>
            </a:r>
            <a:r>
              <a:rPr lang="en-US" altLang="zh-CN" sz="2400" u="sng"/>
              <a:t>          </a:t>
            </a:r>
            <a:r>
              <a:rPr lang="en-US" altLang="zh-CN" sz="2400"/>
              <a:t>berries </a:t>
            </a:r>
            <a:r>
              <a:rPr lang="en-US" altLang="zh-CN" sz="2400" u="sng"/>
              <a:t>          </a:t>
            </a:r>
            <a:endParaRPr lang="en-US" altLang="zh-CN" sz="2400" u="sng"/>
          </a:p>
        </p:txBody>
      </p:sp>
      <p:sp>
        <p:nvSpPr>
          <p:cNvPr id="11" name="文本框 10"/>
          <p:cNvSpPr txBox="1"/>
          <p:nvPr/>
        </p:nvSpPr>
        <p:spPr>
          <a:xfrm>
            <a:off x="1900555" y="4049395"/>
            <a:ext cx="3796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n</a:t>
            </a:r>
            <a:r>
              <a:rPr lang="en-US" altLang="zh-CN" sz="2400" u="sng"/>
              <a:t>           </a:t>
            </a:r>
            <a:r>
              <a:rPr lang="en-US" altLang="zh-CN" sz="2400"/>
              <a:t>ty d</a:t>
            </a:r>
            <a:r>
              <a:rPr lang="en-US" altLang="zh-CN" sz="2400" u="sng"/>
              <a:t>          </a:t>
            </a:r>
            <a:r>
              <a:rPr lang="en-US" altLang="zh-CN" sz="2400"/>
              <a:t>ter</a:t>
            </a:r>
            <a:r>
              <a:rPr lang="en-US" altLang="zh-CN" sz="2400"/>
              <a:t> </a:t>
            </a:r>
            <a:r>
              <a:rPr lang="en-US" altLang="zh-CN" sz="2400" u="sng"/>
              <a:t>          </a:t>
            </a:r>
            <a:endParaRPr lang="en-US" altLang="zh-CN" sz="2400" u="sng"/>
          </a:p>
        </p:txBody>
      </p:sp>
      <p:sp>
        <p:nvSpPr>
          <p:cNvPr id="12" name="文本框 11"/>
          <p:cNvSpPr txBox="1"/>
          <p:nvPr/>
        </p:nvSpPr>
        <p:spPr>
          <a:xfrm>
            <a:off x="7112635" y="2666365"/>
            <a:ext cx="3796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st</a:t>
            </a:r>
            <a:r>
              <a:rPr lang="en-US" altLang="zh-CN" sz="2400" u="sng"/>
              <a:t>            </a:t>
            </a:r>
            <a:r>
              <a:rPr lang="en-US" altLang="zh-CN" sz="2400"/>
              <a:t>t</a:t>
            </a:r>
            <a:r>
              <a:rPr lang="en-US" altLang="zh-CN" sz="2400" u="sng"/>
              <a:t> </a:t>
            </a:r>
            <a:r>
              <a:rPr lang="en-US" altLang="zh-CN" sz="2400" u="sng">
                <a:sym typeface="+mn-ea"/>
              </a:rPr>
              <a:t>      </a:t>
            </a:r>
            <a:r>
              <a:rPr lang="en-US" altLang="zh-CN" sz="2400" u="sng"/>
              <a:t>         </a:t>
            </a:r>
            <a:r>
              <a:rPr lang="en-US" altLang="zh-CN" sz="2400"/>
              <a:t> </a:t>
            </a:r>
            <a:r>
              <a:rPr lang="en-US" altLang="zh-CN" sz="2400" u="sng"/>
              <a:t>          </a:t>
            </a:r>
            <a:endParaRPr lang="en-US" altLang="zh-CN" sz="2400" u="sng"/>
          </a:p>
        </p:txBody>
      </p:sp>
      <p:sp>
        <p:nvSpPr>
          <p:cNvPr id="14" name="文本框 13"/>
          <p:cNvSpPr txBox="1"/>
          <p:nvPr/>
        </p:nvSpPr>
        <p:spPr>
          <a:xfrm>
            <a:off x="7112635" y="3357880"/>
            <a:ext cx="3796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n</a:t>
            </a:r>
            <a:r>
              <a:rPr lang="en-US" altLang="zh-CN" sz="2400" u="sng"/>
              <a:t>           </a:t>
            </a:r>
            <a:r>
              <a:rPr lang="en-US" altLang="zh-CN" sz="2400"/>
              <a:t>’</a:t>
            </a:r>
            <a:r>
              <a:rPr lang="en-US" altLang="zh-CN" sz="2400"/>
              <a:t>s situ</a:t>
            </a:r>
            <a:r>
              <a:rPr lang="en-US" altLang="zh-CN" sz="2400" u="sng"/>
              <a:t>              </a:t>
            </a:r>
            <a:r>
              <a:rPr lang="en-US" altLang="zh-CN" sz="2400" u="sng"/>
              <a:t>          </a:t>
            </a:r>
            <a:endParaRPr lang="en-US" altLang="zh-CN" sz="2400" u="sng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8593455" y="3015615"/>
            <a:ext cx="1424940" cy="13970"/>
          </a:xfrm>
          <a:prstGeom prst="line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肘形连接符 17"/>
          <p:cNvCxnSpPr/>
          <p:nvPr/>
        </p:nvCxnSpPr>
        <p:spPr>
          <a:xfrm>
            <a:off x="9058910" y="3692525"/>
            <a:ext cx="1410970" cy="317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文本框 18"/>
          <p:cNvSpPr txBox="1"/>
          <p:nvPr/>
        </p:nvSpPr>
        <p:spPr>
          <a:xfrm>
            <a:off x="529590" y="455930"/>
            <a:ext cx="2220595" cy="40815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1403985" y="1905635"/>
            <a:ext cx="938403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1、 Read the following sounds aloud and write the words.</a:t>
            </a:r>
            <a:endParaRPr lang="zh-CN" altLang="en-US" sz="2400"/>
          </a:p>
          <a:p>
            <a:r>
              <a:rPr lang="zh-CN" altLang="en-US" sz="2400"/>
              <a:t>大声朗读下列发音，并写出单词。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1) The</a:t>
            </a:r>
            <a:r>
              <a:rPr lang="zh-CN" altLang="en-US" sz="2400" u="sng"/>
              <a:t>               </a:t>
            </a:r>
            <a:r>
              <a:rPr lang="zh-CN" altLang="en-US" sz="2400"/>
              <a:t>/eə(r)/ blew through his</a:t>
            </a:r>
            <a:r>
              <a:rPr lang="en-US" altLang="zh-CN" sz="2400"/>
              <a:t> </a:t>
            </a:r>
            <a:r>
              <a:rPr lang="zh-CN" altLang="en-US" sz="2400"/>
              <a:t>silver</a:t>
            </a:r>
            <a:r>
              <a:rPr lang="zh-CN" altLang="en-US" sz="2400" u="sng"/>
              <a:t>                 </a:t>
            </a:r>
            <a:r>
              <a:rPr lang="zh-CN" altLang="en-US" sz="2400"/>
              <a:t>/heə(r)/.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2) The three</a:t>
            </a:r>
            <a:r>
              <a:rPr lang="zh-CN" altLang="en-US" sz="2400" u="sng"/>
              <a:t>                        </a:t>
            </a:r>
            <a:r>
              <a:rPr lang="zh-CN" altLang="en-US" sz="2400"/>
              <a:t>/'strɔ:bəriz/ are left on the</a:t>
            </a:r>
            <a:r>
              <a:rPr lang="zh-CN" altLang="en-US" sz="2400" u="sng"/>
              <a:t>          </a:t>
            </a:r>
            <a:r>
              <a:rPr lang="zh-CN" altLang="en-US" sz="2400"/>
              <a:t>/lɔ:n/.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3) He and his</a:t>
            </a:r>
            <a:r>
              <a:rPr lang="en-US" altLang="zh-CN" sz="2400"/>
              <a:t> </a:t>
            </a:r>
            <a:r>
              <a:rPr lang="en-US" altLang="zh-CN" sz="2400" u="sng"/>
              <a:t>                   </a:t>
            </a:r>
            <a:r>
              <a:rPr lang="zh-CN" altLang="en-US" sz="2400">
                <a:sym typeface="+mn-ea"/>
              </a:rPr>
              <a:t>/'dɔ:tə(r)/are climbin</a:t>
            </a:r>
            <a:r>
              <a:rPr lang="en-US" altLang="zh-CN" sz="2400">
                <a:sym typeface="+mn-ea"/>
              </a:rPr>
              <a:t>g </a:t>
            </a:r>
            <a:r>
              <a:rPr lang="zh-CN" altLang="en-US" sz="2400"/>
              <a:t>up the</a:t>
            </a:r>
            <a:r>
              <a:rPr lang="zh-CN" altLang="en-US" sz="2400" u="sng"/>
              <a:t>           </a:t>
            </a:r>
            <a:r>
              <a:rPr lang="zh-CN" altLang="en-US" sz="2400"/>
              <a:t>/ste</a:t>
            </a:r>
            <a:r>
              <a:rPr lang="zh-CN" altLang="en-US" sz="2400">
                <a:sym typeface="+mn-ea"/>
              </a:rPr>
              <a:t>ə</a:t>
            </a:r>
            <a:r>
              <a:rPr lang="zh-CN" altLang="en-US" sz="2400"/>
              <a:t>z/.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6935" y="817880"/>
            <a:ext cx="2220595" cy="40815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Creatively</a:t>
            </a:r>
            <a:endParaRPr lang="zh-CN" altLang="en-US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1070610" y="1331595"/>
            <a:ext cx="1038161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2、Read and then role-play the dialogue with correct rising tone, faling tone and word stress.</a:t>
            </a:r>
            <a:endParaRPr lang="zh-CN" altLang="en-US" sz="2400"/>
          </a:p>
          <a:p>
            <a:r>
              <a:rPr lang="zh-CN" altLang="en-US" sz="2400"/>
              <a:t>阅读并分角色表演对话。注意使用正确的升调、降调和单词重音。</a:t>
            </a:r>
            <a:endParaRPr lang="zh-CN" altLang="en-US" sz="2400"/>
          </a:p>
          <a:p>
            <a:r>
              <a:rPr lang="zh-CN" altLang="en-US" sz="2400"/>
              <a:t>Dale: Anna, you don't look well. What's</a:t>
            </a:r>
            <a:r>
              <a:rPr lang="en-US" altLang="zh-CN" sz="2400"/>
              <a:t> </a:t>
            </a:r>
            <a:r>
              <a:rPr lang="zh-CN" altLang="en-US" sz="2400"/>
              <a:t>wrong?</a:t>
            </a:r>
            <a:endParaRPr lang="zh-CN" altLang="en-US" sz="2400"/>
          </a:p>
          <a:p>
            <a:r>
              <a:rPr lang="zh-CN" altLang="en-US" sz="2400"/>
              <a:t>Anna: I caught a cold at the bus station</a:t>
            </a:r>
            <a:r>
              <a:rPr lang="en-US" altLang="zh-CN" sz="2400"/>
              <a:t> </a:t>
            </a:r>
            <a:r>
              <a:rPr lang="zh-CN" altLang="en-US" sz="2400"/>
              <a:t>yesterday.</a:t>
            </a:r>
            <a:endParaRPr lang="zh-CN" altLang="en-US" sz="2400"/>
          </a:p>
          <a:p>
            <a:r>
              <a:rPr lang="zh-CN" altLang="en-US" sz="2400"/>
              <a:t>Dale: That sounds awful. Maybe you shouldgo to see a doctor.</a:t>
            </a:r>
            <a:endParaRPr lang="zh-CN" altLang="en-US" sz="2400"/>
          </a:p>
          <a:p>
            <a:r>
              <a:rPr lang="zh-CN" altLang="en-US" sz="2400"/>
              <a:t>Anna: I went to see the doctor this morningBut I broke /brəuk/ the chair there.</a:t>
            </a:r>
            <a:endParaRPr lang="zh-CN" altLang="en-US" sz="2400"/>
          </a:p>
          <a:p>
            <a:r>
              <a:rPr lang="zh-CN" altLang="en-US" sz="2400"/>
              <a:t>Dale: You should be careful next time. Did you tell your mum and dad about that?</a:t>
            </a:r>
            <a:endParaRPr lang="zh-CN" altLang="en-US" sz="2400"/>
          </a:p>
          <a:p>
            <a:r>
              <a:rPr lang="zh-CN" altLang="en-US" sz="2400"/>
              <a:t>Anna: No. I'm afraid they will get mad.</a:t>
            </a:r>
            <a:endParaRPr lang="zh-CN" altLang="en-US" sz="2400"/>
          </a:p>
          <a:p>
            <a:r>
              <a:rPr lang="zh-CN" altLang="en-US" sz="2400"/>
              <a:t>Dale: But they can help you deal with the problem /</a:t>
            </a:r>
            <a:r>
              <a:rPr lang="en-US" altLang="zh-CN" sz="2400"/>
              <a:t>’</a:t>
            </a:r>
            <a:r>
              <a:rPr lang="zh-CN" altLang="en-US" sz="2400"/>
              <a:t>probləm/.</a:t>
            </a:r>
            <a:endParaRPr lang="zh-CN" altLang="en-US" sz="2400"/>
          </a:p>
          <a:p>
            <a:r>
              <a:rPr lang="zh-CN" altLang="en-US" sz="2400"/>
              <a:t>Anna: Well. I'll try.</a:t>
            </a:r>
            <a:endParaRPr lang="zh-CN" altLang="en-US" sz="2400"/>
          </a:p>
        </p:txBody>
      </p:sp>
      <p:pic>
        <p:nvPicPr>
          <p:cNvPr id="3" name="lesson10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5224.000000" end="224557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590925" y="712470"/>
            <a:ext cx="619125" cy="619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lesson10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96891.000000" end="181168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32025" y="886460"/>
            <a:ext cx="6191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81075" y="1721485"/>
            <a:ext cx="1022985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3、Write the words or phrases. Then listen and repeat.</a:t>
            </a:r>
            <a:endParaRPr lang="zh-CN" altLang="en-US" sz="2400"/>
          </a:p>
          <a:p>
            <a:r>
              <a:rPr lang="zh-CN" altLang="en-US" sz="2400"/>
              <a:t>写出单词或短语。然后听录音，并跟读。</a:t>
            </a:r>
            <a:endParaRPr lang="zh-CN" altLang="en-US" sz="2400"/>
          </a:p>
          <a:p>
            <a:pPr algn="ctr"/>
            <a:endParaRPr lang="zh-CN" altLang="en-US" sz="2400"/>
          </a:p>
          <a:p>
            <a:pPr algn="ctr"/>
            <a:r>
              <a:rPr lang="zh-CN" altLang="en-US" sz="2400"/>
              <a:t>Babysitter Wanted</a:t>
            </a:r>
            <a:endParaRPr lang="zh-CN" altLang="en-US" sz="2400"/>
          </a:p>
          <a:p>
            <a:r>
              <a:rPr lang="zh-CN" altLang="en-US" sz="2400"/>
              <a:t>    </a:t>
            </a:r>
            <a:r>
              <a:rPr lang="en-US" altLang="zh-CN" sz="2400"/>
              <a:t>   </a:t>
            </a:r>
            <a:r>
              <a:rPr lang="zh-CN" altLang="en-US" sz="2400"/>
              <a:t>Hello, my name is Bill Hawking. I need a babysitter to/te</a:t>
            </a:r>
            <a:r>
              <a:rPr lang="en-US" altLang="zh-CN" sz="2400"/>
              <a:t>i</a:t>
            </a:r>
            <a:r>
              <a:rPr lang="zh-CN" altLang="en-US" sz="2400"/>
              <a:t>k</a:t>
            </a:r>
            <a:r>
              <a:rPr lang="en-US" altLang="zh-CN" sz="2400"/>
              <a:t> </a:t>
            </a:r>
            <a:r>
              <a:rPr lang="zh-CN" altLang="en-US" sz="2400"/>
              <a:t>keə(r)əv/</a:t>
            </a:r>
            <a:r>
              <a:rPr lang="zh-CN" altLang="en-US" sz="2400" u="sng"/>
              <a:t>                  </a:t>
            </a:r>
            <a:r>
              <a:rPr lang="zh-CN" altLang="en-US" sz="2400"/>
              <a:t>my /n</a:t>
            </a:r>
            <a:r>
              <a:rPr lang="en-US" altLang="zh-CN" sz="2400">
                <a:sym typeface="+mn-ea"/>
              </a:rPr>
              <a:t>ɔ:</a:t>
            </a:r>
            <a:r>
              <a:rPr lang="zh-CN" altLang="en-US" sz="2400"/>
              <a:t>ti'dɔ:tə(r)/</a:t>
            </a:r>
            <a:r>
              <a:rPr lang="en-US" altLang="zh-CN" sz="2400" u="sng"/>
              <a:t>                        </a:t>
            </a:r>
            <a:r>
              <a:rPr lang="zh-CN" altLang="en-US" sz="2400"/>
              <a:t>. She has/blæk heə(r)/</a:t>
            </a:r>
            <a:r>
              <a:rPr lang="zh-CN" altLang="en-US" sz="2400" u="sng"/>
              <a:t>                    </a:t>
            </a:r>
            <a:r>
              <a:rPr lang="zh-CN" altLang="en-US" sz="2400"/>
              <a:t>and big eyes. She is /ske</a:t>
            </a:r>
            <a:r>
              <a:rPr lang="zh-CN" altLang="en-US" sz="2400">
                <a:sym typeface="+mn-ea"/>
              </a:rPr>
              <a:t>ə</a:t>
            </a:r>
            <a:r>
              <a:rPr lang="zh-CN" altLang="en-US" sz="2400"/>
              <a:t>d/</a:t>
            </a:r>
            <a:r>
              <a:rPr lang="zh-CN" altLang="en-US" sz="2400" u="sng"/>
              <a:t>                  </a:t>
            </a:r>
            <a:r>
              <a:rPr lang="zh-CN" altLang="en-US" sz="2400"/>
              <a:t>of little /'ænimlz/</a:t>
            </a:r>
            <a:r>
              <a:rPr lang="zh-CN" altLang="en-US" sz="2400" u="sng"/>
              <a:t>          </a:t>
            </a:r>
            <a:r>
              <a:rPr lang="en-US" altLang="zh-CN" sz="2400" u="sng"/>
              <a:t>         </a:t>
            </a:r>
            <a:r>
              <a:rPr lang="zh-CN" altLang="en-US" sz="2400"/>
              <a:t>and /'strendʒ</a:t>
            </a:r>
            <a:r>
              <a:rPr lang="zh-CN" altLang="en-US" sz="2400">
                <a:sym typeface="+mn-ea"/>
              </a:rPr>
              <a:t>ə</a:t>
            </a:r>
            <a:r>
              <a:rPr lang="zh-CN" altLang="en-US" sz="2400"/>
              <a:t>z/</a:t>
            </a:r>
            <a:r>
              <a:rPr lang="en-US" altLang="zh-CN" sz="2400" u="sng"/>
              <a:t>                            </a:t>
            </a:r>
            <a:r>
              <a:rPr lang="zh-CN" altLang="en-US" sz="2400"/>
              <a:t>.You can/feə(r)/</a:t>
            </a:r>
            <a:r>
              <a:rPr lang="zh-CN" altLang="en-US" sz="2400" u="sng"/>
              <a:t> </a:t>
            </a:r>
            <a:r>
              <a:rPr lang="en-US" altLang="zh-CN" sz="2400" u="sng"/>
              <a:t>       </a:t>
            </a:r>
            <a:r>
              <a:rPr lang="zh-CN" altLang="en-US" sz="2400" u="sng"/>
              <a:t>          </a:t>
            </a:r>
            <a:r>
              <a:rPr lang="zh-CN" altLang="en-US" sz="2400"/>
              <a:t> interesting stories with her. And you can</a:t>
            </a:r>
            <a:r>
              <a:rPr lang="en-US" altLang="zh-CN" sz="2400"/>
              <a:t> </a:t>
            </a:r>
            <a:r>
              <a:rPr lang="zh-CN" altLang="en-US" sz="2400"/>
              <a:t>teach her to /drɔ:/</a:t>
            </a:r>
            <a:r>
              <a:rPr lang="zh-CN" altLang="en-US" sz="2400" u="sng"/>
              <a:t>             </a:t>
            </a:r>
            <a:r>
              <a:rPr lang="zh-CN" altLang="en-US" sz="2400"/>
              <a:t>pictures. Please call me at 689-7726.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0556" t="23946" r="12425" b="70002"/>
          <a:stretch>
            <a:fillRect/>
          </a:stretch>
        </p:blipFill>
        <p:spPr>
          <a:xfrm>
            <a:off x="1195705" y="2818765"/>
            <a:ext cx="10133330" cy="1220470"/>
          </a:xfrm>
          <a:prstGeom prst="rect">
            <a:avLst/>
          </a:prstGeom>
        </p:spPr>
      </p:pic>
      <p:pic>
        <p:nvPicPr>
          <p:cNvPr id="3" name="lesson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75725.000000" end="99998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56760" y="817880"/>
            <a:ext cx="6191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5070" y="1537335"/>
            <a:ext cx="1070737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/>
              <a:t>1</a:t>
            </a:r>
            <a:r>
              <a:rPr lang="zh-CN" altLang="en-US" sz="2400"/>
              <a:t>、Listen, repeat and choose the correct sound of the letters "tion"</a:t>
            </a:r>
            <a:r>
              <a:rPr lang="en-US" altLang="zh-CN" sz="2400"/>
              <a:t>.</a:t>
            </a:r>
            <a:endParaRPr lang="en-US" altLang="zh-CN" sz="2400"/>
          </a:p>
          <a:p>
            <a:r>
              <a:rPr lang="zh-CN" altLang="en-US" sz="2400"/>
              <a:t>听录音跟读，并选出字母组合“tion”的正确发音。</a:t>
            </a:r>
            <a:endParaRPr lang="zh-CN" altLang="en-US" sz="2400"/>
          </a:p>
          <a:p>
            <a:r>
              <a:rPr lang="zh-CN" altLang="en-US" sz="2400"/>
              <a:t>A./ʃn/</a:t>
            </a:r>
            <a:r>
              <a:rPr lang="en-US" altLang="zh-CN" sz="2400"/>
              <a:t>                </a:t>
            </a:r>
            <a:r>
              <a:rPr lang="zh-CN" altLang="en-US" sz="2400"/>
              <a:t>B./ʃ/</a:t>
            </a:r>
            <a:r>
              <a:rPr lang="en-US" altLang="zh-CN" sz="2400"/>
              <a:t>                 </a:t>
            </a:r>
            <a:r>
              <a:rPr lang="zh-CN" altLang="en-US" sz="2400">
                <a:sym typeface="+mn-ea"/>
              </a:rPr>
              <a:t>C./ʃi:n</a:t>
            </a:r>
            <a:r>
              <a:rPr lang="en-US" altLang="zh-CN" sz="2400">
                <a:sym typeface="+mn-ea"/>
              </a:rPr>
              <a:t>/                       </a:t>
            </a:r>
            <a:r>
              <a:rPr lang="zh-CN" altLang="en-US" sz="2400"/>
              <a:t>D./tn/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a great nation</a:t>
            </a:r>
            <a:r>
              <a:rPr lang="en-US" altLang="zh-CN" sz="2400"/>
              <a:t>          </a:t>
            </a:r>
            <a:r>
              <a:rPr lang="zh-CN" altLang="en-US" sz="2400"/>
              <a:t>pay attention</a:t>
            </a:r>
            <a:r>
              <a:rPr lang="en-US" altLang="zh-CN" sz="2400"/>
              <a:t>          </a:t>
            </a:r>
            <a:r>
              <a:rPr lang="zh-CN" altLang="en-US" sz="2400"/>
              <a:t>a great invention</a:t>
            </a:r>
            <a:r>
              <a:rPr lang="en-US" altLang="zh-CN" sz="2400"/>
              <a:t>       </a:t>
            </a:r>
            <a:r>
              <a:rPr lang="zh-CN" altLang="en-US" sz="2400"/>
              <a:t>different emotions</a:t>
            </a:r>
            <a:endParaRPr lang="zh-CN" altLang="en-US" sz="2400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pic>
        <p:nvPicPr>
          <p:cNvPr id="3" name="lesson10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21114.000000" end="51558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563745" y="712470"/>
            <a:ext cx="6191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80440" y="1499870"/>
            <a:ext cx="1042670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2、Listen and mark the stress of the words. Then read the sentences.</a:t>
            </a:r>
            <a:endParaRPr lang="zh-CN" altLang="en-US" sz="2400"/>
          </a:p>
          <a:p>
            <a:r>
              <a:rPr lang="en-US" altLang="zh-CN" sz="2400"/>
              <a:t>     </a:t>
            </a:r>
            <a:r>
              <a:rPr lang="zh-CN" altLang="en-US" sz="2400"/>
              <a:t>听录音，标出单词的重音。然后朗读句子。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E.g. fable /'feibl/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1) dictionary /dik</a:t>
            </a:r>
            <a:r>
              <a:rPr lang="zh-CN" altLang="en-US" sz="2400">
                <a:sym typeface="+mn-ea"/>
              </a:rPr>
              <a:t>ʃə</a:t>
            </a:r>
            <a:r>
              <a:rPr lang="zh-CN" altLang="en-US" sz="2400"/>
              <a:t>nri/ </a:t>
            </a:r>
            <a:r>
              <a:rPr lang="en-US" altLang="zh-CN" sz="2400"/>
              <a:t>         </a:t>
            </a:r>
            <a:r>
              <a:rPr lang="zh-CN" altLang="en-US" sz="2400"/>
              <a:t>You can use a dictionary to help you learn English.</a:t>
            </a:r>
            <a:endParaRPr lang="zh-CN" altLang="en-US" sz="2400"/>
          </a:p>
          <a:p>
            <a:r>
              <a:rPr lang="zh-CN" altLang="en-US" sz="2400">
                <a:sym typeface="+mn-ea"/>
              </a:rPr>
              <a:t>2) relation /rile</a:t>
            </a:r>
            <a:r>
              <a:rPr lang="en-US" altLang="zh-CN" sz="2400">
                <a:sym typeface="+mn-ea"/>
              </a:rPr>
              <a:t>i</a:t>
            </a:r>
            <a:r>
              <a:rPr lang="zh-CN" altLang="en-US" sz="2400">
                <a:sym typeface="+mn-ea"/>
              </a:rPr>
              <a:t>ʃ</a:t>
            </a:r>
            <a:r>
              <a:rPr lang="zh-CN" altLang="en-US" sz="2400">
                <a:sym typeface="+mn-ea"/>
              </a:rPr>
              <a:t>n/</a:t>
            </a:r>
            <a:r>
              <a:rPr lang="en-US" altLang="zh-CN" sz="2400">
                <a:sym typeface="+mn-ea"/>
              </a:rPr>
              <a:t>                 </a:t>
            </a:r>
            <a:r>
              <a:rPr lang="zh-CN" altLang="en-US" sz="2400"/>
              <a:t>Cancer has close relations with smoking.</a:t>
            </a:r>
            <a:endParaRPr lang="zh-CN" altLang="en-US" sz="2400"/>
          </a:p>
          <a:p>
            <a:r>
              <a:rPr lang="zh-CN" altLang="en-US" sz="2400">
                <a:sym typeface="+mn-ea"/>
              </a:rPr>
              <a:t>3)</a:t>
            </a:r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attention /əten</a:t>
            </a:r>
            <a:r>
              <a:rPr lang="zh-CN" altLang="en-US" sz="2400">
                <a:sym typeface="+mn-ea"/>
              </a:rPr>
              <a:t>ʃ</a:t>
            </a:r>
            <a:r>
              <a:rPr lang="zh-CN" altLang="en-US" sz="2400">
                <a:sym typeface="+mn-ea"/>
              </a:rPr>
              <a:t>n/</a:t>
            </a:r>
            <a:r>
              <a:rPr lang="en-US" altLang="zh-CN" sz="2400">
                <a:sym typeface="+mn-ea"/>
              </a:rPr>
              <a:t>             </a:t>
            </a:r>
            <a:r>
              <a:rPr lang="zh-CN" altLang="en-US" sz="2400"/>
              <a:t>You need to pay attention to teachers' words</a:t>
            </a:r>
            <a:r>
              <a:rPr lang="en-US" altLang="zh-CN" sz="2400"/>
              <a:t>.</a:t>
            </a:r>
            <a:endParaRPr lang="en-US" altLang="zh-CN" sz="2400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6935" y="817880"/>
            <a:ext cx="2416810" cy="4110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1328420" y="1228725"/>
            <a:ext cx="997204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2400"/>
          </a:p>
          <a:p>
            <a:r>
              <a:rPr lang="zh-CN" altLang="en-US" sz="2400"/>
              <a:t>3、Listen and write the words. Then read the poem aloud.</a:t>
            </a:r>
            <a:endParaRPr lang="zh-CN" altLang="en-US" sz="2400"/>
          </a:p>
          <a:p>
            <a:r>
              <a:rPr lang="en-US" altLang="zh-CN" sz="2400"/>
              <a:t>     </a:t>
            </a:r>
            <a:r>
              <a:rPr lang="zh-CN" altLang="en-US" sz="2400"/>
              <a:t>听录音写出单词，并大声朗读诗歌。</a:t>
            </a:r>
            <a:endParaRPr lang="zh-CN" altLang="en-US" sz="2400"/>
          </a:p>
          <a:p>
            <a:endParaRPr lang="zh-CN" altLang="en-US" sz="2400"/>
          </a:p>
          <a:p>
            <a:r>
              <a:rPr lang="en-US" altLang="zh-CN" sz="2400"/>
              <a:t>     </a:t>
            </a:r>
            <a:r>
              <a:rPr lang="zh-CN" altLang="en-US" sz="2400"/>
              <a:t>One day a letter caught her </a:t>
            </a:r>
            <a:r>
              <a:rPr lang="zh-CN" altLang="en-US" sz="2400" u="sng"/>
              <a:t>            </a:t>
            </a:r>
            <a:r>
              <a:rPr lang="zh-CN" altLang="en-US" sz="2400"/>
              <a:t>.</a:t>
            </a:r>
            <a:endParaRPr lang="zh-CN" altLang="en-US" sz="2400"/>
          </a:p>
          <a:p>
            <a:r>
              <a:rPr lang="en-US" altLang="zh-CN" sz="2400"/>
              <a:t>     </a:t>
            </a:r>
            <a:r>
              <a:rPr lang="zh-CN" altLang="en-US" sz="2400"/>
              <a:t>It was from her father's</a:t>
            </a:r>
            <a:r>
              <a:rPr lang="zh-CN" altLang="en-US" sz="2400" u="sng"/>
              <a:t>                 </a:t>
            </a:r>
            <a:r>
              <a:rPr lang="zh-CN" altLang="en-US" sz="2400"/>
              <a:t>.</a:t>
            </a:r>
            <a:endParaRPr lang="zh-CN" altLang="en-US" sz="2400"/>
          </a:p>
          <a:p>
            <a:r>
              <a:rPr lang="en-US" altLang="zh-CN" sz="2400"/>
              <a:t>     </a:t>
            </a:r>
            <a:r>
              <a:rPr lang="zh-CN" altLang="en-US" sz="2400"/>
              <a:t>He thanked her father for saving the</a:t>
            </a:r>
            <a:r>
              <a:rPr lang="zh-CN" altLang="en-US" sz="2400" u="sng"/>
              <a:t>            </a:t>
            </a:r>
            <a:r>
              <a:rPr lang="zh-CN" altLang="en-US" sz="2400"/>
              <a:t>.</a:t>
            </a:r>
            <a:endParaRPr lang="zh-CN" altLang="en-US" sz="2400"/>
          </a:p>
          <a:p>
            <a:r>
              <a:rPr lang="en-US" altLang="zh-CN" sz="2400"/>
              <a:t>     </a:t>
            </a:r>
            <a:r>
              <a:rPr lang="zh-CN" altLang="en-US" sz="2400"/>
              <a:t>She was</a:t>
            </a:r>
            <a:r>
              <a:rPr lang="zh-CN" altLang="en-US" sz="2400" u="sng"/>
              <a:t>             </a:t>
            </a:r>
            <a:r>
              <a:rPr lang="zh-CN" altLang="en-US" sz="2400"/>
              <a:t>that love for the country was the</a:t>
            </a:r>
            <a:r>
              <a:rPr lang="en-US" altLang="zh-CN" sz="2400"/>
              <a:t> </a:t>
            </a:r>
            <a:r>
              <a:rPr lang="zh-CN" altLang="en-US" sz="2400"/>
              <a:t>greatest</a:t>
            </a:r>
            <a:r>
              <a:rPr lang="zh-CN" altLang="en-US" sz="2400" u="sng"/>
              <a:t>                   </a:t>
            </a:r>
            <a:r>
              <a:rPr lang="zh-CN" altLang="en-US" sz="2400"/>
              <a:t>.</a:t>
            </a:r>
            <a:endParaRPr lang="zh-CN" altLang="en-US" sz="2400"/>
          </a:p>
        </p:txBody>
      </p:sp>
      <p:pic>
        <p:nvPicPr>
          <p:cNvPr id="3" name="lesson10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8892.000000" end="26278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455035" y="713740"/>
            <a:ext cx="619125" cy="619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696595" y="1793240"/>
            <a:ext cx="1093978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1、Try to work out the rules.试着找出规律。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1) We can pronounce the letters"air"</a:t>
            </a:r>
            <a:r>
              <a:rPr lang="en-US" altLang="zh-CN" sz="2400"/>
              <a:t> </a:t>
            </a:r>
            <a:r>
              <a:rPr lang="zh-CN" altLang="en-US" sz="2400"/>
              <a:t>"are" as /</a:t>
            </a:r>
            <a:r>
              <a:rPr lang="zh-CN" altLang="en-US" sz="2400" u="sng"/>
              <a:t>             </a:t>
            </a:r>
            <a:r>
              <a:rPr lang="zh-CN" altLang="en-US" sz="2400"/>
              <a:t>/ in hair, chair, care and square.</a:t>
            </a:r>
            <a:endParaRPr lang="zh-CN" altLang="en-US" sz="2400"/>
          </a:p>
          <a:p>
            <a:r>
              <a:rPr lang="zh-CN" altLang="en-US" sz="2400"/>
              <a:t>2) We can pronounce the letters"</a:t>
            </a:r>
            <a:r>
              <a:rPr lang="zh-CN" altLang="en-US" sz="2400" u="sng"/>
              <a:t>            </a:t>
            </a:r>
            <a:r>
              <a:rPr lang="zh-CN" altLang="en-US" sz="2400"/>
              <a:t>"and"</a:t>
            </a:r>
            <a:r>
              <a:rPr lang="zh-CN" altLang="en-US" sz="2400" u="sng"/>
              <a:t>              </a:t>
            </a:r>
            <a:r>
              <a:rPr lang="zh-CN" altLang="en-US" sz="2400"/>
              <a:t>"as/ɔ:/in daughter and saw.</a:t>
            </a:r>
            <a:endParaRPr lang="zh-CN" altLang="en-US" sz="2400"/>
          </a:p>
          <a:p>
            <a:r>
              <a:rPr lang="zh-CN" altLang="en-US" sz="2400"/>
              <a:t>3)We can pronounce the letters"ation”</a:t>
            </a:r>
            <a:r>
              <a:rPr lang="en-US" altLang="zh-CN" sz="2400"/>
              <a:t> </a:t>
            </a:r>
            <a:r>
              <a:rPr lang="zh-CN" altLang="en-US" sz="2400"/>
              <a:t>"able”and "ange”as/</a:t>
            </a:r>
            <a:r>
              <a:rPr lang="en-US" altLang="zh-CN" sz="2400" u="sng"/>
              <a:t>         </a:t>
            </a:r>
            <a:r>
              <a:rPr lang="zh-CN" altLang="en-US" sz="2400"/>
              <a:t>/</a:t>
            </a:r>
            <a:r>
              <a:rPr lang="en-US" altLang="zh-CN" sz="2400"/>
              <a:t>, </a:t>
            </a:r>
            <a:r>
              <a:rPr lang="zh-CN" altLang="en-US" sz="2400"/>
              <a:t>/</a:t>
            </a:r>
            <a:r>
              <a:rPr lang="en-US" altLang="zh-CN" sz="2400" u="sng"/>
              <a:t>          </a:t>
            </a:r>
            <a:r>
              <a:rPr lang="zh-CN" altLang="en-US" sz="2400"/>
              <a:t>/</a:t>
            </a:r>
            <a:r>
              <a:rPr lang="en-US" altLang="zh-CN" sz="2400"/>
              <a:t>, </a:t>
            </a:r>
            <a:r>
              <a:rPr lang="zh-CN" altLang="en-US" sz="2400"/>
              <a:t>/</a:t>
            </a:r>
            <a:r>
              <a:rPr lang="en-US" altLang="zh-CN" sz="2400" u="sng"/>
              <a:t>      </a:t>
            </a:r>
            <a:r>
              <a:rPr lang="zh-CN" altLang="en-US" sz="2400"/>
              <a:t>/ in station, unable and strange.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81050" y="1651000"/>
            <a:ext cx="10534650" cy="46583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285883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Tick(√) what you can do.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看看你今天学会了什么。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76935" y="1650876"/>
            <a:ext cx="203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Now I can...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391275" y="17832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680325" y="17832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17832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17832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1261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45490" y="1786255"/>
            <a:ext cx="5831205" cy="452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read the words with the letters</a:t>
            </a:r>
            <a:r>
              <a:rPr lang="en-US" altLang="zh-CN" dirty="0"/>
              <a:t> </a:t>
            </a:r>
            <a:r>
              <a:rPr lang="zh-CN" altLang="en-US" dirty="0"/>
              <a:t>"air""are""augh""aw""able""ange"and“ation”correctly;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choose the correct sound of different</a:t>
            </a:r>
            <a:r>
              <a:rPr lang="en-US" altLang="zh-CN" dirty="0"/>
              <a:t> </a:t>
            </a:r>
            <a:r>
              <a:rPr lang="zh-CN" altLang="en-US" dirty="0"/>
              <a:t>words；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describe pictures with word chunks</a:t>
            </a:r>
            <a:r>
              <a:rPr lang="en-US" altLang="zh-CN" dirty="0"/>
              <a:t> </a:t>
            </a:r>
            <a:r>
              <a:rPr lang="zh-CN" altLang="en-US" dirty="0"/>
              <a:t>correctly；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complete a passage according to their</a:t>
            </a:r>
            <a:r>
              <a:rPr lang="en-US" altLang="zh-CN" dirty="0"/>
              <a:t> </a:t>
            </a:r>
            <a:r>
              <a:rPr lang="zh-CN" altLang="en-US" dirty="0"/>
              <a:t>sounds；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infer the sound of the letters “</a:t>
            </a:r>
            <a:r>
              <a:rPr lang="en-US" altLang="zh-CN" dirty="0"/>
              <a:t>tion</a:t>
            </a:r>
            <a:r>
              <a:rPr lang="zh-CN" altLang="en-US" dirty="0"/>
              <a:t>”；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use the rising tone, falling tone andword stress in speaking correctly.</a:t>
            </a:r>
            <a:endParaRPr lang="zh-CN" altLang="en-US" dirty="0"/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6414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1859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37304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2749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77411" y="4819471"/>
            <a:ext cx="4502544" cy="257175"/>
            <a:chOff x="6577411" y="5129761"/>
            <a:chExt cx="4502544" cy="257175"/>
          </a:xfrm>
        </p:grpSpPr>
        <p:sp>
          <p:nvSpPr>
            <p:cNvPr id="40" name="矩形 39"/>
            <p:cNvSpPr/>
            <p:nvPr/>
          </p:nvSpPr>
          <p:spPr>
            <a:xfrm>
              <a:off x="6577411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860505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169399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0517980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77411" y="5363985"/>
            <a:ext cx="4502544" cy="257175"/>
            <a:chOff x="6577411" y="5656085"/>
            <a:chExt cx="4502544" cy="257175"/>
          </a:xfrm>
        </p:grpSpPr>
        <p:sp>
          <p:nvSpPr>
            <p:cNvPr id="44" name="矩形 43"/>
            <p:cNvSpPr/>
            <p:nvPr/>
          </p:nvSpPr>
          <p:spPr>
            <a:xfrm>
              <a:off x="6577411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7860505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9169399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0517980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Write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vour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learning log.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完成学习日志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33475" y="2012887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1)学完本课后你有什么收获呢?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2) 学完本课后你还有什么疑惑呢? 大胆写下来吧!</a:t>
            </a:r>
            <a:endParaRPr lang="zh-CN" altLang="en-US" dirty="0"/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B2E5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1"/>
            <a:r>
              <a:rPr lang="en-US" altLang="zh-CN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hanks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C5EF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.xml><?xml version="1.0" encoding="utf-8"?>
<p:tagLst xmlns:p="http://schemas.openxmlformats.org/presentationml/2006/main">
  <p:tag name="TABLE_ENDDRAG_ORIGIN_RECT" val="843*575"/>
  <p:tag name="TABLE_ENDDRAG_RECT" val="69*80*843*575"/>
  <p:tag name="KSO_WM_UNIT_TABLE_BEAUTIFY" val="smartTable{f98d9207-bed6-4af2-a69e-fc36cde7afbe}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TABLE_ENDDRAG_ORIGIN_RECT" val="795*198"/>
  <p:tag name="TABLE_ENDDRAG_RECT" val="90*166*795*198"/>
  <p:tag name="KSO_WM_UNIT_TABLE_BEAUTIFY" val="smartTable{b3dc784f-890e-44ba-badc-83d57ef202a3}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ISLIDE.ICON" val="#21854;#131575;"/>
</p:tagLst>
</file>

<file path=ppt/tags/tag24.xml><?xml version="1.0" encoding="utf-8"?>
<p:tagLst xmlns:p="http://schemas.openxmlformats.org/presentationml/2006/main">
  <p:tag name="ISLIDE.ICON" val="#21854;#131575;"/>
</p:tagLst>
</file>

<file path=ppt/tags/tag25.xml><?xml version="1.0" encoding="utf-8"?>
<p:tagLst xmlns:p="http://schemas.openxmlformats.org/presentationml/2006/main">
  <p:tag name="ISLIDE.ICON" val="#21854;#131575;"/>
</p:tagLst>
</file>

<file path=ppt/tags/tag26.xml><?xml version="1.0" encoding="utf-8"?>
<p:tagLst xmlns:p="http://schemas.openxmlformats.org/presentationml/2006/main">
  <p:tag name="ISLIDE.ICON" val="#21854;#131575;"/>
</p:tagLst>
</file>

<file path=ppt/tags/tag27.xml><?xml version="1.0" encoding="utf-8"?>
<p:tagLst xmlns:p="http://schemas.openxmlformats.org/presentationml/2006/main">
  <p:tag name="ISLIDE.ICON" val="#21854;#131575;"/>
</p:tagLst>
</file>

<file path=ppt/tags/tag28.xml><?xml version="1.0" encoding="utf-8"?>
<p:tagLst xmlns:p="http://schemas.openxmlformats.org/presentationml/2006/main">
  <p:tag name="ISLIDE.ICON" val="#21854;#131575;"/>
</p:tagLst>
</file>

<file path=ppt/tags/tag29.xml><?xml version="1.0" encoding="utf-8"?>
<p:tagLst xmlns:p="http://schemas.openxmlformats.org/presentationml/2006/main">
  <p:tag name="ISLIDE.ICON" val="#21854;#131575;"/>
</p:tagLst>
</file>

<file path=ppt/tags/tag30.xml><?xml version="1.0" encoding="utf-8"?>
<p:tagLst xmlns:p="http://schemas.openxmlformats.org/presentationml/2006/main">
  <p:tag name="COMMONDATA" val="eyJoZGlkIjoiM2U0NTgzOTlmNWJlZTExZDM2Mzc2ZjlmNDFmMDIyNmIifQ=="/>
  <p:tag name="KSO_WPP_MARK_KEY" val="0bf56f8f-08b5-4b6f-83d2-c6e8d711540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5929</Words>
  <Application>WPS 演示</Application>
  <PresentationFormat>宽屏</PresentationFormat>
  <Paragraphs>386</Paragraphs>
  <Slides>26</Slides>
  <Notes>12</Notes>
  <HiddenSlides>0</HiddenSlides>
  <MMClips>13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字体视界-遇见字体</vt:lpstr>
      <vt:lpstr>字体视界-小妖精字体</vt:lpstr>
      <vt:lpstr>字魂59号-创粗黑</vt:lpstr>
      <vt:lpstr>黑体</vt:lpstr>
      <vt:lpstr>字魂27号-布丁体</vt:lpstr>
      <vt:lpstr>Times New Roman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布鲁克林狼</cp:lastModifiedBy>
  <cp:revision>237</cp:revision>
  <dcterms:created xsi:type="dcterms:W3CDTF">2020-02-26T05:49:00Z</dcterms:created>
  <dcterms:modified xsi:type="dcterms:W3CDTF">2023-10-07T13:55:28Z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7223474324C14FF0A967CE9C19E5C042_13</vt:lpwstr>
  </property>
  <property fmtid="{D5CDD505-2E9C-101B-9397-08002B2CF9AE}" pid="3" name="KSOProductBuildVer">
    <vt:lpwstr>2052-11.1.0.12763</vt:lpwstr>
  </property>
</Properties>
</file>