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png" ContentType="image/png"/>
  <Default Extension="mp3" ContentType="audio/mp3"/>
  <Default Extension="m4a" ContentType="audi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323" r:id="rId3"/>
    <p:sldId id="416" r:id="rId4"/>
    <p:sldId id="337" r:id="rId6"/>
    <p:sldId id="482" r:id="rId7"/>
    <p:sldId id="260" r:id="rId8"/>
    <p:sldId id="339" r:id="rId9"/>
    <p:sldId id="358" r:id="rId10"/>
    <p:sldId id="338" r:id="rId11"/>
    <p:sldId id="483" r:id="rId12"/>
    <p:sldId id="445" r:id="rId13"/>
    <p:sldId id="313" r:id="rId14"/>
    <p:sldId id="446" r:id="rId15"/>
    <p:sldId id="344" r:id="rId16"/>
    <p:sldId id="447" r:id="rId17"/>
    <p:sldId id="314" r:id="rId18"/>
    <p:sldId id="448" r:id="rId19"/>
    <p:sldId id="378" r:id="rId20"/>
    <p:sldId id="379" r:id="rId21"/>
    <p:sldId id="345" r:id="rId22"/>
    <p:sldId id="315" r:id="rId23"/>
    <p:sldId id="467" r:id="rId24"/>
    <p:sldId id="346" r:id="rId25"/>
    <p:sldId id="468" r:id="rId26"/>
    <p:sldId id="380" r:id="rId27"/>
    <p:sldId id="418" r:id="rId28"/>
    <p:sldId id="469" r:id="rId29"/>
    <p:sldId id="417" r:id="rId30"/>
    <p:sldId id="419" r:id="rId31"/>
    <p:sldId id="420" r:id="rId32"/>
    <p:sldId id="320" r:id="rId33"/>
    <p:sldId id="377" r:id="rId34"/>
    <p:sldId id="421" r:id="rId35"/>
    <p:sldId id="422" r:id="rId36"/>
    <p:sldId id="311" r:id="rId3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F99005"/>
    <a:srgbClr val="B185B1"/>
    <a:srgbClr val="F44963"/>
    <a:srgbClr val="C5B860"/>
    <a:srgbClr val="BCBDB8"/>
    <a:srgbClr val="4D79C7"/>
    <a:srgbClr val="2392D7"/>
    <a:srgbClr val="5C84CC"/>
    <a:srgbClr val="39A0DF"/>
    <a:srgbClr val="5CB2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21" autoAdjust="0"/>
    <p:restoredTop sz="94038" autoAdjust="0"/>
  </p:normalViewPr>
  <p:slideViewPr>
    <p:cSldViewPr snapToGrid="0">
      <p:cViewPr varScale="1">
        <p:scale>
          <a:sx n="114" d="100"/>
          <a:sy n="114" d="100"/>
        </p:scale>
        <p:origin x="30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0" Type="http://schemas.openxmlformats.org/officeDocument/2006/relationships/tableStyles" Target="tableStyles.xml"/><Relationship Id="rId4" Type="http://schemas.openxmlformats.org/officeDocument/2006/relationships/slide" Target="slides/slide2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EC4344-0A40-4CB7-B25E-5E6DB7316E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C7941-7DF0-4C7F-98C8-24F37B7F952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 txBox="1"/>
          <p:nvPr userDrawn="1"/>
        </p:nvSpPr>
        <p:spPr>
          <a:xfrm>
            <a:off x="923130" y="2066921"/>
            <a:ext cx="3780630" cy="1425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      </a:t>
            </a:r>
            <a:r>
              <a:rPr lang="zh-CN" altLang="en-US" sz="4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版权声明</a:t>
            </a:r>
            <a:b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感谢您下载平台上提供的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b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在熊猫办公出售的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模板是免版税类（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RF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Royalty-Free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）正版受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中国人民共和国著作法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世界版权公约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模板素材的使用权。</a:t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不得将熊猫办公的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模板、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br>
              <a:rPr lang="zh-CN" altLang="en-US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spc="1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02301" y="318541"/>
            <a:ext cx="11587397" cy="6220918"/>
          </a:xfrm>
          <a:prstGeom prst="roundRect">
            <a:avLst>
              <a:gd name="adj" fmla="val 1245"/>
            </a:avLst>
          </a:prstGeom>
          <a:solidFill>
            <a:schemeClr val="bg1"/>
          </a:solidFill>
          <a:ln>
            <a:noFill/>
          </a:ln>
          <a:effectLst>
            <a:outerShdw blurRad="1524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任意多边形: 形状 12"/>
          <p:cNvSpPr/>
          <p:nvPr userDrawn="1"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任意多边形: 形状 13"/>
          <p:cNvSpPr/>
          <p:nvPr userDrawn="1"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 userDrawn="1"/>
        </p:nvSpPr>
        <p:spPr>
          <a:xfrm rot="3077606">
            <a:off x="31823" y="17802"/>
            <a:ext cx="1116000" cy="111600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 userDrawn="1"/>
        </p:nvGrpSpPr>
        <p:grpSpPr>
          <a:xfrm>
            <a:off x="446948" y="452352"/>
            <a:ext cx="11298099" cy="5994933"/>
            <a:chOff x="1095373" y="773966"/>
            <a:chExt cx="10001250" cy="4953000"/>
          </a:xfrm>
        </p:grpSpPr>
        <p:sp>
          <p:nvSpPr>
            <p:cNvPr id="24" name="矩形: 圆角 23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2" name="图片 4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9637" flipH="1">
            <a:off x="511358" y="577431"/>
            <a:ext cx="1708711" cy="142392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02301" y="318541"/>
            <a:ext cx="11587397" cy="6220918"/>
          </a:xfrm>
          <a:prstGeom prst="roundRect">
            <a:avLst>
              <a:gd name="adj" fmla="val 1245"/>
            </a:avLst>
          </a:prstGeom>
          <a:solidFill>
            <a:schemeClr val="bg1"/>
          </a:solidFill>
          <a:ln>
            <a:noFill/>
          </a:ln>
          <a:effectLst>
            <a:outerShdw blurRad="1524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任意多边形: 形状 12"/>
          <p:cNvSpPr/>
          <p:nvPr userDrawn="1"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任意多边形: 形状 13"/>
          <p:cNvSpPr/>
          <p:nvPr userDrawn="1"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 userDrawn="1"/>
        </p:nvSpPr>
        <p:spPr>
          <a:xfrm rot="3077606">
            <a:off x="31823" y="17802"/>
            <a:ext cx="1116000" cy="111600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 userDrawn="1"/>
        </p:nvGrpSpPr>
        <p:grpSpPr>
          <a:xfrm>
            <a:off x="446948" y="452352"/>
            <a:ext cx="11298099" cy="5994933"/>
            <a:chOff x="1095373" y="773966"/>
            <a:chExt cx="10001250" cy="4953000"/>
          </a:xfrm>
        </p:grpSpPr>
        <p:sp>
          <p:nvSpPr>
            <p:cNvPr id="24" name="矩形: 圆角 23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1"/>
          <p:cNvSpPr txBox="1"/>
          <p:nvPr userDrawn="1"/>
        </p:nvSpPr>
        <p:spPr>
          <a:xfrm>
            <a:off x="972345" y="2944699"/>
            <a:ext cx="3780630" cy="1425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      </a:t>
            </a:r>
            <a:r>
              <a:rPr lang="zh-CN" altLang="en-US" sz="4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版权声明</a:t>
            </a:r>
            <a:b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感谢您下载平台上提供的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b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在熊猫办公出售的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模板是免版税类（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RF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Royalty-Free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）正版受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中国人民共和国著作法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世界版权公约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模板素材的使用权。</a:t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不得将熊猫办公的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模板、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br>
              <a:rPr lang="zh-CN" altLang="en-US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spc="1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1"/>
          <p:cNvSpPr txBox="1"/>
          <p:nvPr userDrawn="1"/>
        </p:nvSpPr>
        <p:spPr>
          <a:xfrm>
            <a:off x="915591" y="2781073"/>
            <a:ext cx="3780630" cy="1425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      </a:t>
            </a:r>
            <a:r>
              <a:rPr lang="zh-CN" altLang="en-US" sz="4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版权声明</a:t>
            </a:r>
            <a:b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感谢您下载平台上提供的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b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在熊猫办公出售的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模板是免版税类（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RF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Royalty-Free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）正版受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中国人民共和国著作法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世界版权公约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模板素材的使用权。</a:t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不得将熊猫办公的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模板、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br>
              <a:rPr lang="zh-CN" altLang="en-US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spc="1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audio" Target="../media/audio1.wav"/><Relationship Id="rId3" Type="http://schemas.openxmlformats.org/officeDocument/2006/relationships/image" Target="../media/image5.pn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1" Type="http://schemas.openxmlformats.org/officeDocument/2006/relationships/slideLayout" Target="../slideLayouts/slideLayout7.xml"/><Relationship Id="rId30" Type="http://schemas.microsoft.com/office/2007/relationships/media" Target="../media/media10.m4a"/><Relationship Id="rId3" Type="http://schemas.openxmlformats.org/officeDocument/2006/relationships/tags" Target="../tags/tag8.xml"/><Relationship Id="rId29" Type="http://schemas.openxmlformats.org/officeDocument/2006/relationships/audio" Target="../media/media10.m4a"/><Relationship Id="rId28" Type="http://schemas.microsoft.com/office/2007/relationships/media" Target="../media/media9.m4a"/><Relationship Id="rId27" Type="http://schemas.openxmlformats.org/officeDocument/2006/relationships/audio" Target="../media/media9.m4a"/><Relationship Id="rId26" Type="http://schemas.microsoft.com/office/2007/relationships/media" Target="../media/media8.m4a"/><Relationship Id="rId25" Type="http://schemas.openxmlformats.org/officeDocument/2006/relationships/audio" Target="../media/media8.m4a"/><Relationship Id="rId24" Type="http://schemas.microsoft.com/office/2007/relationships/media" Target="../media/media7.m4a"/><Relationship Id="rId23" Type="http://schemas.openxmlformats.org/officeDocument/2006/relationships/audio" Target="../media/media7.m4a"/><Relationship Id="rId22" Type="http://schemas.microsoft.com/office/2007/relationships/media" Target="../media/media6.m4a"/><Relationship Id="rId21" Type="http://schemas.openxmlformats.org/officeDocument/2006/relationships/audio" Target="../media/media6.m4a"/><Relationship Id="rId20" Type="http://schemas.microsoft.com/office/2007/relationships/media" Target="../media/media5.m4a"/><Relationship Id="rId2" Type="http://schemas.openxmlformats.org/officeDocument/2006/relationships/tags" Target="../tags/tag7.xml"/><Relationship Id="rId19" Type="http://schemas.openxmlformats.org/officeDocument/2006/relationships/audio" Target="../media/media5.m4a"/><Relationship Id="rId18" Type="http://schemas.microsoft.com/office/2007/relationships/media" Target="../media/media4.m4a"/><Relationship Id="rId17" Type="http://schemas.openxmlformats.org/officeDocument/2006/relationships/audio" Target="../media/media4.m4a"/><Relationship Id="rId16" Type="http://schemas.microsoft.com/office/2007/relationships/media" Target="../media/media3.m4a"/><Relationship Id="rId15" Type="http://schemas.openxmlformats.org/officeDocument/2006/relationships/audio" Target="../media/media3.m4a"/><Relationship Id="rId14" Type="http://schemas.openxmlformats.org/officeDocument/2006/relationships/image" Target="../media/image8.png"/><Relationship Id="rId13" Type="http://schemas.microsoft.com/office/2007/relationships/media" Target="../media/media2.m4a"/><Relationship Id="rId12" Type="http://schemas.openxmlformats.org/officeDocument/2006/relationships/audio" Target="../media/media2.m4a"/><Relationship Id="rId11" Type="http://schemas.openxmlformats.org/officeDocument/2006/relationships/tags" Target="../tags/tag16.xml"/><Relationship Id="rId10" Type="http://schemas.openxmlformats.org/officeDocument/2006/relationships/tags" Target="../tags/tag15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24.xml"/><Relationship Id="rId3" Type="http://schemas.openxmlformats.org/officeDocument/2006/relationships/image" Target="../media/image9.png"/><Relationship Id="rId2" Type="http://schemas.openxmlformats.org/officeDocument/2006/relationships/tags" Target="../tags/tag23.xml"/><Relationship Id="rId1" Type="http://schemas.openxmlformats.org/officeDocument/2006/relationships/tags" Target="../tags/tag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5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microsoft.com/office/2007/relationships/media" Target="../media/media11.m4a"/><Relationship Id="rId3" Type="http://schemas.openxmlformats.org/officeDocument/2006/relationships/audio" Target="../media/media11.m4a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9.xml"/><Relationship Id="rId1" Type="http://schemas.openxmlformats.org/officeDocument/2006/relationships/tags" Target="../tags/tag2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microsoft.com/office/2007/relationships/media" Target="../media/media12.m4a"/><Relationship Id="rId4" Type="http://schemas.openxmlformats.org/officeDocument/2006/relationships/audio" Target="../media/media12.m4a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8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11.jpeg"/><Relationship Id="rId12" Type="http://schemas.openxmlformats.org/officeDocument/2006/relationships/image" Target="../media/image10.jpeg"/><Relationship Id="rId11" Type="http://schemas.openxmlformats.org/officeDocument/2006/relationships/tags" Target="../tags/tag49.xml"/><Relationship Id="rId10" Type="http://schemas.openxmlformats.org/officeDocument/2006/relationships/tags" Target="../tags/tag48.xml"/><Relationship Id="rId1" Type="http://schemas.openxmlformats.org/officeDocument/2006/relationships/tags" Target="../tags/tag39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58.xml"/><Relationship Id="rId8" Type="http://schemas.openxmlformats.org/officeDocument/2006/relationships/tags" Target="../tags/tag57.xml"/><Relationship Id="rId7" Type="http://schemas.openxmlformats.org/officeDocument/2006/relationships/tags" Target="../tags/tag56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13.jpeg"/><Relationship Id="rId12" Type="http://schemas.openxmlformats.org/officeDocument/2006/relationships/image" Target="../media/image12.jpeg"/><Relationship Id="rId11" Type="http://schemas.openxmlformats.org/officeDocument/2006/relationships/tags" Target="../tags/tag60.xml"/><Relationship Id="rId10" Type="http://schemas.openxmlformats.org/officeDocument/2006/relationships/tags" Target="../tags/tag59.xml"/><Relationship Id="rId1" Type="http://schemas.openxmlformats.org/officeDocument/2006/relationships/tags" Target="../tags/tag5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1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8.xml"/><Relationship Id="rId2" Type="http://schemas.openxmlformats.org/officeDocument/2006/relationships/tags" Target="../tags/tag62.xml"/><Relationship Id="rId1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71.xml"/><Relationship Id="rId8" Type="http://schemas.openxmlformats.org/officeDocument/2006/relationships/tags" Target="../tags/tag70.xml"/><Relationship Id="rId7" Type="http://schemas.openxmlformats.org/officeDocument/2006/relationships/tags" Target="../tags/tag69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6" Type="http://schemas.openxmlformats.org/officeDocument/2006/relationships/notesSlide" Target="../notesSlides/notesSlide11.xml"/><Relationship Id="rId25" Type="http://schemas.openxmlformats.org/officeDocument/2006/relationships/slideLayout" Target="../slideLayouts/slideLayout8.xml"/><Relationship Id="rId24" Type="http://schemas.openxmlformats.org/officeDocument/2006/relationships/tags" Target="../tags/tag83.xml"/><Relationship Id="rId23" Type="http://schemas.openxmlformats.org/officeDocument/2006/relationships/image" Target="../media/image8.png"/><Relationship Id="rId22" Type="http://schemas.microsoft.com/office/2007/relationships/media" Target="../media/media13.m4a"/><Relationship Id="rId21" Type="http://schemas.openxmlformats.org/officeDocument/2006/relationships/audio" Target="../media/media13.m4a"/><Relationship Id="rId20" Type="http://schemas.openxmlformats.org/officeDocument/2006/relationships/tags" Target="../tags/tag82.xml"/><Relationship Id="rId2" Type="http://schemas.openxmlformats.org/officeDocument/2006/relationships/tags" Target="../tags/tag64.xml"/><Relationship Id="rId19" Type="http://schemas.openxmlformats.org/officeDocument/2006/relationships/tags" Target="../tags/tag81.xml"/><Relationship Id="rId18" Type="http://schemas.openxmlformats.org/officeDocument/2006/relationships/tags" Target="../tags/tag80.xml"/><Relationship Id="rId17" Type="http://schemas.openxmlformats.org/officeDocument/2006/relationships/tags" Target="../tags/tag79.xml"/><Relationship Id="rId16" Type="http://schemas.openxmlformats.org/officeDocument/2006/relationships/tags" Target="../tags/tag78.xml"/><Relationship Id="rId15" Type="http://schemas.openxmlformats.org/officeDocument/2006/relationships/tags" Target="../tags/tag77.xml"/><Relationship Id="rId14" Type="http://schemas.openxmlformats.org/officeDocument/2006/relationships/tags" Target="../tags/tag76.xml"/><Relationship Id="rId13" Type="http://schemas.openxmlformats.org/officeDocument/2006/relationships/tags" Target="../tags/tag75.xml"/><Relationship Id="rId12" Type="http://schemas.openxmlformats.org/officeDocument/2006/relationships/tags" Target="../tags/tag74.xml"/><Relationship Id="rId11" Type="http://schemas.openxmlformats.org/officeDocument/2006/relationships/tags" Target="../tags/tag73.xml"/><Relationship Id="rId10" Type="http://schemas.openxmlformats.org/officeDocument/2006/relationships/tags" Target="../tags/tag72.xml"/><Relationship Id="rId1" Type="http://schemas.openxmlformats.org/officeDocument/2006/relationships/tags" Target="../tags/tag63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.xml"/><Relationship Id="rId8" Type="http://schemas.openxmlformats.org/officeDocument/2006/relationships/tags" Target="../tags/tag84.xml"/><Relationship Id="rId7" Type="http://schemas.openxmlformats.org/officeDocument/2006/relationships/image" Target="../media/image8.png"/><Relationship Id="rId6" Type="http://schemas.microsoft.com/office/2007/relationships/media" Target="../media/media14.m4a"/><Relationship Id="rId5" Type="http://schemas.openxmlformats.org/officeDocument/2006/relationships/audio" Target="../media/media14.m4a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0" Type="http://schemas.openxmlformats.org/officeDocument/2006/relationships/notesSlide" Target="../notesSlides/notesSlide12.xml"/><Relationship Id="rId1" Type="http://schemas.openxmlformats.org/officeDocument/2006/relationships/image" Target="../media/image15.jpeg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8.xml"/><Relationship Id="rId4" Type="http://schemas.openxmlformats.org/officeDocument/2006/relationships/tags" Target="../tags/tag85.xml"/><Relationship Id="rId3" Type="http://schemas.openxmlformats.org/officeDocument/2006/relationships/image" Target="../media/image8.png"/><Relationship Id="rId2" Type="http://schemas.microsoft.com/office/2007/relationships/media" Target="../media/media15.m4a"/><Relationship Id="rId1" Type="http://schemas.openxmlformats.org/officeDocument/2006/relationships/audio" Target="../media/media15.m4a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slideLayout" Target="../slideLayouts/slideLayout8.xml"/><Relationship Id="rId6" Type="http://schemas.openxmlformats.org/officeDocument/2006/relationships/tags" Target="../tags/tag86.xml"/><Relationship Id="rId5" Type="http://schemas.openxmlformats.org/officeDocument/2006/relationships/image" Target="../media/image8.png"/><Relationship Id="rId4" Type="http://schemas.microsoft.com/office/2007/relationships/media" Target="../media/media16.m4a"/><Relationship Id="rId3" Type="http://schemas.openxmlformats.org/officeDocument/2006/relationships/audio" Target="../media/media16.m4a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8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8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90.xml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.png"/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任意多边形: 形状 21"/>
          <p:cNvSpPr/>
          <p:nvPr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任意多边形: 形状 16"/>
          <p:cNvSpPr/>
          <p:nvPr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: 形状 72"/>
          <p:cNvSpPr/>
          <p:nvPr/>
        </p:nvSpPr>
        <p:spPr>
          <a:xfrm rot="3077606">
            <a:off x="561179" y="327281"/>
            <a:ext cx="1385802" cy="1385802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4914404" y="0"/>
            <a:ext cx="2520155" cy="969082"/>
            <a:chOff x="4800104" y="-51784"/>
            <a:chExt cx="2520155" cy="969082"/>
          </a:xfrm>
        </p:grpSpPr>
        <p:grpSp>
          <p:nvGrpSpPr>
            <p:cNvPr id="39" name="组合 38"/>
            <p:cNvGrpSpPr/>
            <p:nvPr/>
          </p:nvGrpSpPr>
          <p:grpSpPr>
            <a:xfrm>
              <a:off x="4800104" y="8161"/>
              <a:ext cx="2520155" cy="909137"/>
              <a:chOff x="4204497" y="0"/>
              <a:chExt cx="2520155" cy="909137"/>
            </a:xfrm>
          </p:grpSpPr>
          <p:cxnSp>
            <p:nvCxnSpPr>
              <p:cNvPr id="34" name="直接连接符 33"/>
              <p:cNvCxnSpPr/>
              <p:nvPr/>
            </p:nvCxnSpPr>
            <p:spPr>
              <a:xfrm flipH="1">
                <a:off x="4204497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5461799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组合 37"/>
            <p:cNvGrpSpPr/>
            <p:nvPr/>
          </p:nvGrpSpPr>
          <p:grpSpPr>
            <a:xfrm flipV="1">
              <a:off x="5870441" y="-51784"/>
              <a:ext cx="343447" cy="343447"/>
              <a:chOff x="7272338" y="0"/>
              <a:chExt cx="476250" cy="476250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7272338" y="0"/>
                <a:ext cx="476250" cy="476250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7343299" y="70961"/>
                <a:ext cx="334328" cy="33432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1347786" y="909137"/>
            <a:ext cx="9458323" cy="4684122"/>
            <a:chOff x="1095373" y="773966"/>
            <a:chExt cx="10001250" cy="4953000"/>
          </a:xfrm>
        </p:grpSpPr>
        <p:sp>
          <p:nvSpPr>
            <p:cNvPr id="23" name="矩形: 圆角 22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6" r="25165"/>
          <a:stretch>
            <a:fillRect/>
          </a:stretch>
        </p:blipFill>
        <p:spPr>
          <a:xfrm rot="18641619">
            <a:off x="9563101" y="91707"/>
            <a:ext cx="2076450" cy="2571750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1667742" y="1475919"/>
            <a:ext cx="9138372" cy="3169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000" b="1" dirty="0">
                <a:ln w="9525" cmpd="sng">
                  <a:noFill/>
                  <a:round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Lesson 4</a:t>
            </a:r>
            <a:endParaRPr lang="en-US" altLang="zh-CN" sz="8000" b="1" dirty="0">
              <a:ln w="9525" cmpd="sng">
                <a:noFill/>
                <a:round/>
              </a:ln>
              <a:solidFill>
                <a:schemeClr val="accent4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字体视界-遇见字体" panose="02010601030101010101" pitchFamily="2" charset="-122"/>
              <a:ea typeface="字体视界-遇见字体" panose="02010601030101010101" pitchFamily="2" charset="-122"/>
            </a:endParaRPr>
          </a:p>
          <a:p>
            <a:pPr algn="ctr"/>
            <a:endParaRPr lang="en-US" altLang="zh-CN" sz="6000" b="1" dirty="0">
              <a:ln w="9525" cmpd="sng">
                <a:noFill/>
                <a:round/>
              </a:ln>
              <a:solidFill>
                <a:schemeClr val="accent2"/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字体视界-遇见字体" panose="02010601030101010101" pitchFamily="2" charset="-122"/>
              <a:ea typeface="字体视界-遇见字体" panose="02010601030101010101" pitchFamily="2" charset="-122"/>
            </a:endParaRPr>
          </a:p>
          <a:p>
            <a:pPr algn="ctr"/>
            <a:r>
              <a:rPr lang="en-US" altLang="zh-CN" sz="6000" b="1" dirty="0">
                <a:ln w="9525" cmpd="sng">
                  <a:noFill/>
                  <a:round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Dogs Are Cute</a:t>
            </a:r>
            <a:endParaRPr lang="en-US" altLang="zh-CN" sz="6000" b="1" dirty="0">
              <a:ln w="9525" cmpd="sng">
                <a:noFill/>
                <a:round/>
              </a:ln>
              <a:solidFill>
                <a:schemeClr val="accent2"/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字体视界-遇见字体" panose="02010601030101010101" pitchFamily="2" charset="-122"/>
              <a:ea typeface="字体视界-遇见字体" panose="02010601030101010101" pitchFamily="2" charset="-122"/>
            </a:endParaRPr>
          </a:p>
        </p:txBody>
      </p:sp>
      <p:sp>
        <p:nvSpPr>
          <p:cNvPr id="47" name="AutoShape 5"/>
          <p:cNvSpPr>
            <a:spLocks noChangeArrowheads="1"/>
          </p:cNvSpPr>
          <p:nvPr/>
        </p:nvSpPr>
        <p:spPr bwMode="auto">
          <a:xfrm>
            <a:off x="3995111" y="723339"/>
            <a:ext cx="4248000" cy="648000"/>
          </a:xfrm>
          <a:prstGeom prst="roundRect">
            <a:avLst>
              <a:gd name="adj" fmla="val 50000"/>
            </a:avLst>
          </a:prstGeom>
          <a:solidFill>
            <a:srgbClr val="5CC5EF"/>
          </a:solidFill>
          <a:ln w="38100">
            <a:solidFill>
              <a:schemeClr val="bg1">
                <a:lumMod val="95000"/>
              </a:schemeClr>
            </a:solidFill>
            <a:round/>
          </a:ln>
          <a:effectLst/>
        </p:spPr>
        <p:txBody>
          <a:bodyPr anchor="ctr"/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6" t="10547" r="27226" b="7500"/>
          <a:stretch>
            <a:fillRect/>
          </a:stretch>
        </p:blipFill>
        <p:spPr>
          <a:xfrm>
            <a:off x="10034226" y="4325463"/>
            <a:ext cx="2064219" cy="2587663"/>
          </a:xfrm>
          <a:prstGeom prst="rect">
            <a:avLst/>
          </a:prstGeom>
        </p:spPr>
      </p:pic>
      <p:sp>
        <p:nvSpPr>
          <p:cNvPr id="74" name="任意多边形: 形状 73"/>
          <p:cNvSpPr/>
          <p:nvPr/>
        </p:nvSpPr>
        <p:spPr>
          <a:xfrm rot="6320622">
            <a:off x="11114104" y="3122740"/>
            <a:ext cx="986740" cy="98674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705466" y="6083964"/>
            <a:ext cx="68540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200" b="1" dirty="0">
                <a:ln w="9525" cmpd="sng">
                  <a:noFill/>
                  <a:round/>
                </a:ln>
                <a:solidFill>
                  <a:schemeClr val="bg1"/>
                </a:solidFill>
                <a:latin typeface="字体视界-小妖精字体" panose="02000500000000000000" pitchFamily="2" charset="-122"/>
                <a:ea typeface="字体视界-小妖精字体" panose="02000500000000000000" pitchFamily="2" charset="-122"/>
              </a:rPr>
              <a:t>ABCDEFGHIJKLMNHIJKLMNOPQRSTUVWXYZ</a:t>
            </a:r>
            <a:endParaRPr lang="zh-CN" altLang="en-US" sz="2200" b="1" dirty="0">
              <a:ln w="9525" cmpd="sng">
                <a:noFill/>
                <a:round/>
              </a:ln>
              <a:solidFill>
                <a:schemeClr val="bg1"/>
              </a:solidFill>
              <a:latin typeface="字体视界-小妖精字体" panose="02000500000000000000" pitchFamily="2" charset="-122"/>
              <a:ea typeface="字体视界-小妖精字体" panose="02000500000000000000" pitchFamily="2" charset="-122"/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9637" flipH="1">
            <a:off x="1807199" y="74195"/>
            <a:ext cx="2304000" cy="1920000"/>
          </a:xfrm>
          <a:prstGeom prst="rect">
            <a:avLst/>
          </a:prstGeom>
        </p:spPr>
      </p:pic>
      <p:pic>
        <p:nvPicPr>
          <p:cNvPr id="2" name="学校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66335" y="-225492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3519649" y="915985"/>
            <a:ext cx="6895353" cy="46037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ln w="38100" cmpd="sng">
                  <a:noFill/>
                  <a:round/>
                </a:ln>
                <a:solidFill>
                  <a:srgbClr val="43321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Dogs Are Cute.</a:t>
            </a:r>
            <a:endParaRPr lang="en-US" altLang="zh-CN" sz="2400" b="1" dirty="0">
              <a:ln w="38100" cmpd="sng">
                <a:noFill/>
                <a:round/>
              </a:ln>
              <a:solidFill>
                <a:srgbClr val="433214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519649" y="915985"/>
            <a:ext cx="1546934" cy="441932"/>
          </a:xfrm>
          <a:prstGeom prst="round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Lesson 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77129" y="1847885"/>
            <a:ext cx="1905828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zh-CN" altLang="en-US" b="1" dirty="0"/>
              <a:t>Looking Ahead</a:t>
            </a:r>
            <a:endParaRPr lang="zh-CN" altLang="en-US" b="1" dirty="0"/>
          </a:p>
        </p:txBody>
      </p:sp>
      <p:sp>
        <p:nvSpPr>
          <p:cNvPr id="21" name="文本框 20"/>
          <p:cNvSpPr txBox="1"/>
          <p:nvPr/>
        </p:nvSpPr>
        <p:spPr>
          <a:xfrm>
            <a:off x="1114251" y="2425471"/>
            <a:ext cx="9902446" cy="3648000"/>
          </a:xfrm>
          <a:prstGeom prst="roundRect">
            <a:avLst/>
          </a:prstGeom>
          <a:solidFill>
            <a:srgbClr val="FFC000">
              <a:alpha val="35000"/>
            </a:srgbClr>
          </a:solidFill>
        </p:spPr>
        <p:txBody>
          <a:bodyPr wrap="square">
            <a:spAutoFit/>
          </a:bodyPr>
          <a:lstStyle/>
          <a:p>
            <a:r>
              <a:rPr lang="zh-CN" altLang="en-US" sz="1600" dirty="0"/>
              <a:t> By the end of this lesson, you will be able to</a:t>
            </a:r>
            <a:r>
              <a:rPr lang="en-US" altLang="zh-CN" sz="1600" dirty="0"/>
              <a:t>:</a:t>
            </a:r>
            <a:endParaRPr lang="zh-CN" altLang="en-US" sz="1600" dirty="0"/>
          </a:p>
          <a:p>
            <a:r>
              <a:rPr lang="zh-CN" altLang="en-US" sz="1600" dirty="0">
                <a:latin typeface="Arial" panose="020B0604020202020204" pitchFamily="34" charset="0"/>
              </a:rPr>
              <a:t>● </a:t>
            </a:r>
            <a:r>
              <a:rPr lang="zh-CN" altLang="en-US" sz="1600" dirty="0"/>
              <a:t>read /əʊ/, </a:t>
            </a:r>
            <a:r>
              <a:rPr lang="zh-CN" altLang="en-US" sz="1600" dirty="0">
                <a:ea typeface="+mn-lt"/>
              </a:rPr>
              <a:t>/ɒ</a:t>
            </a:r>
            <a:r>
              <a:rPr lang="zh-CN" altLang="en-US" sz="1600" dirty="0"/>
              <a:t>/, /ju:/, /ʌ/, /u:/, /u/, /w/</a:t>
            </a:r>
            <a:r>
              <a:rPr lang="en-US" altLang="zh-CN" sz="1600" dirty="0"/>
              <a:t>,</a:t>
            </a:r>
            <a:r>
              <a:rPr lang="zh-CN" altLang="en-US" sz="1600" dirty="0"/>
              <a:t> /j/ and /aɪ/correctly;</a:t>
            </a:r>
            <a:endParaRPr lang="zh-CN" altLang="en-US" sz="1600" dirty="0"/>
          </a:p>
          <a:p>
            <a:r>
              <a:rPr lang="zh-CN" altLang="en-US" sz="1600" dirty="0"/>
              <a:t>    正确朗读 </a:t>
            </a:r>
            <a:r>
              <a:rPr lang="zh-CN" altLang="en-US" sz="1600" dirty="0">
                <a:sym typeface="+mn-ea"/>
              </a:rPr>
              <a:t>/əʊ/, </a:t>
            </a:r>
            <a:r>
              <a:rPr lang="zh-CN" altLang="en-US" sz="1600" dirty="0">
                <a:ea typeface="+mn-lt"/>
                <a:sym typeface="+mn-ea"/>
              </a:rPr>
              <a:t>/ɒ</a:t>
            </a:r>
            <a:r>
              <a:rPr lang="zh-CN" altLang="en-US" sz="1600" dirty="0">
                <a:sym typeface="+mn-ea"/>
              </a:rPr>
              <a:t>/, /ju:/, /ʌ/, /u:/, /u/, /w/</a:t>
            </a:r>
            <a:r>
              <a:rPr lang="en-US" altLang="zh-CN" sz="1600" dirty="0">
                <a:sym typeface="+mn-ea"/>
              </a:rPr>
              <a:t>, </a:t>
            </a:r>
            <a:r>
              <a:rPr lang="zh-CN" altLang="en-US" sz="1600" dirty="0">
                <a:sym typeface="+mn-ea"/>
              </a:rPr>
              <a:t>/j/</a:t>
            </a:r>
            <a:r>
              <a:rPr lang="zh-CN" altLang="en-US" sz="1600" dirty="0"/>
              <a:t>和</a:t>
            </a:r>
            <a:r>
              <a:rPr lang="zh-CN" altLang="en-US" sz="1600" dirty="0">
                <a:sym typeface="+mn-ea"/>
              </a:rPr>
              <a:t>/aɪ/</a:t>
            </a:r>
            <a:r>
              <a:rPr lang="zh-CN" altLang="en-US" sz="1600" dirty="0"/>
              <a:t>;</a:t>
            </a:r>
            <a:endParaRPr lang="zh-CN" altLang="en-US" sz="1600" dirty="0"/>
          </a:p>
          <a:p>
            <a:r>
              <a:rPr lang="zh-CN" altLang="en-US" sz="1600" dirty="0">
                <a:latin typeface="Arial" panose="020B0604020202020204" pitchFamily="34" charset="0"/>
              </a:rPr>
              <a:t>●</a:t>
            </a:r>
            <a:r>
              <a:rPr lang="zh-CN" altLang="en-US" sz="1600" dirty="0"/>
              <a:t>match the words with their sounds correctly;</a:t>
            </a:r>
            <a:endParaRPr lang="zh-CN" altLang="en-US" sz="1600" dirty="0"/>
          </a:p>
          <a:p>
            <a:r>
              <a:rPr lang="zh-CN" altLang="en-US" sz="1600" dirty="0"/>
              <a:t>    将单词与其发音正确配对；</a:t>
            </a:r>
            <a:endParaRPr lang="zh-CN" altLang="en-US" sz="1600" dirty="0"/>
          </a:p>
          <a:p>
            <a:r>
              <a:rPr lang="zh-CN" altLang="en-US" sz="1600" dirty="0">
                <a:latin typeface="Arial" panose="020B0604020202020204" pitchFamily="34" charset="0"/>
              </a:rPr>
              <a:t>●</a:t>
            </a:r>
            <a:r>
              <a:rPr lang="zh-CN" altLang="en-US" sz="1600" dirty="0"/>
              <a:t>read the words, phrases and sentences aloud;</a:t>
            </a:r>
            <a:endParaRPr lang="zh-CN" altLang="en-US" sz="1600" dirty="0"/>
          </a:p>
          <a:p>
            <a:r>
              <a:rPr lang="zh-CN" altLang="en-US" sz="1600" dirty="0"/>
              <a:t>    大声朗读单词、词组和句子；</a:t>
            </a:r>
            <a:endParaRPr lang="zh-CN" altLang="en-US" sz="1600" dirty="0"/>
          </a:p>
          <a:p>
            <a:r>
              <a:rPr lang="zh-CN" altLang="en-US" sz="1600" dirty="0">
                <a:latin typeface="Arial" panose="020B0604020202020204" pitchFamily="34" charset="0"/>
              </a:rPr>
              <a:t>●</a:t>
            </a:r>
            <a:r>
              <a:rPr lang="zh-CN" altLang="en-US" sz="1600" dirty="0"/>
              <a:t>write the words according to their sounds;</a:t>
            </a:r>
            <a:endParaRPr lang="zh-CN" altLang="en-US" sz="1600" dirty="0"/>
          </a:p>
          <a:p>
            <a:r>
              <a:rPr lang="zh-CN" altLang="en-US" sz="1600" dirty="0"/>
              <a:t>    根据发音写出单词；</a:t>
            </a:r>
            <a:endParaRPr lang="zh-CN" altLang="en-US" sz="1600" dirty="0"/>
          </a:p>
          <a:p>
            <a:r>
              <a:rPr lang="zh-CN" altLang="en-US" sz="1600" dirty="0">
                <a:latin typeface="Arial" panose="020B0604020202020204" pitchFamily="34" charset="0"/>
              </a:rPr>
              <a:t>●</a:t>
            </a:r>
            <a:r>
              <a:rPr lang="zh-CN" altLang="en-US" sz="1600" dirty="0"/>
              <a:t>infer another sound of th</a:t>
            </a:r>
            <a:r>
              <a:rPr lang="en-US" altLang="zh-CN" sz="1600" dirty="0"/>
              <a:t>e</a:t>
            </a:r>
            <a:r>
              <a:rPr lang="zh-CN" altLang="en-US" sz="1600" dirty="0"/>
              <a:t> letter "o"</a:t>
            </a:r>
            <a:r>
              <a:rPr lang="en-US" altLang="zh-CN" sz="1600" dirty="0"/>
              <a:t>;</a:t>
            </a:r>
            <a:endParaRPr lang="zh-CN" altLang="en-US" sz="1600" dirty="0"/>
          </a:p>
          <a:p>
            <a:r>
              <a:rPr lang="zh-CN" altLang="en-US" sz="1600" dirty="0"/>
              <a:t>    推断字母“</a:t>
            </a:r>
            <a:r>
              <a:rPr lang="en-US" altLang="zh-CN" sz="1600" dirty="0"/>
              <a:t>o</a:t>
            </a:r>
            <a:r>
              <a:rPr lang="zh-CN" altLang="en-US" sz="1600" dirty="0"/>
              <a:t>”的另一种发音；</a:t>
            </a:r>
            <a:endParaRPr lang="zh-CN" altLang="en-US" sz="1600" dirty="0"/>
          </a:p>
          <a:p>
            <a:r>
              <a:rPr lang="zh-CN" altLang="en-US" sz="1600" dirty="0">
                <a:latin typeface="Arial" panose="020B0604020202020204" pitchFamily="34" charset="0"/>
              </a:rPr>
              <a:t>●</a:t>
            </a:r>
            <a:r>
              <a:rPr lang="zh-CN" altLang="en-US" sz="1600" dirty="0"/>
              <a:t>use liaison well in speaking.</a:t>
            </a:r>
            <a:endParaRPr lang="zh-CN" altLang="en-US" sz="1600" dirty="0"/>
          </a:p>
          <a:p>
            <a:r>
              <a:rPr lang="zh-CN" altLang="en-US" sz="1600" dirty="0"/>
              <a:t>    在口语中熟练运用连读。</a:t>
            </a:r>
            <a:endParaRPr lang="zh-CN" alt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2" name="组合 61"/>
          <p:cNvGrpSpPr/>
          <p:nvPr/>
        </p:nvGrpSpPr>
        <p:grpSpPr>
          <a:xfrm>
            <a:off x="1466449" y="828921"/>
            <a:ext cx="4073349" cy="689653"/>
            <a:chOff x="-112462" y="255173"/>
            <a:chExt cx="4745833" cy="892919"/>
          </a:xfrm>
        </p:grpSpPr>
        <p:sp>
          <p:nvSpPr>
            <p:cNvPr id="63" name="矩形: 圆角 9"/>
            <p:cNvSpPr/>
            <p:nvPr>
              <p:custDataLst>
                <p:tags r:id="rId1"/>
              </p:custDataLst>
            </p:nvPr>
          </p:nvSpPr>
          <p:spPr>
            <a:xfrm>
              <a:off x="209452" y="255173"/>
              <a:ext cx="4326553" cy="892919"/>
            </a:xfrm>
            <a:prstGeom prst="roundRect">
              <a:avLst>
                <a:gd name="adj" fmla="val 45427"/>
              </a:avLst>
            </a:prstGeom>
            <a:solidFill>
              <a:srgbClr val="EC6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4" name="文本框 63"/>
            <p:cNvSpPr txBox="1"/>
            <p:nvPr>
              <p:custDataLst>
                <p:tags r:id="rId2"/>
              </p:custDataLst>
            </p:nvPr>
          </p:nvSpPr>
          <p:spPr>
            <a:xfrm>
              <a:off x="-112462" y="295311"/>
              <a:ext cx="4745833" cy="835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3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59号-创粗黑" panose="00000500000000000000" pitchFamily="2" charset="-122"/>
                  <a:ea typeface="字魂27号-布丁体" panose="00000500000000000000" pitchFamily="2" charset="-122"/>
                </a:rPr>
                <a:t> Review</a:t>
              </a:r>
              <a:endParaRPr lang="en-US" altLang="zh-CN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27号-布丁体" panose="00000500000000000000" pitchFamily="2" charset="-122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2050415" y="2041525"/>
            <a:ext cx="112649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/p/</a:t>
            </a:r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438015" y="2385695"/>
            <a:ext cx="1017905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sz="4400" dirty="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/d/</a:t>
            </a:r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6094095" y="1715770"/>
            <a:ext cx="1069340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sz="4400" dirty="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en-US" altLang="zh-CN" sz="4400" b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eɪ</a:t>
            </a:r>
            <a:r>
              <a:rPr lang="en-US" sz="4400" dirty="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endParaRPr lang="en-US" altLang="en-US" sz="4400" dirty="0">
              <a:solidFill>
                <a:srgbClr val="00B0F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742440" y="4011930"/>
            <a:ext cx="1064260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sz="4400" dirty="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en-US" altLang="zh-CN" sz="4400" b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æ</a:t>
            </a:r>
            <a:r>
              <a:rPr lang="en-US" sz="4400" dirty="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endParaRPr lang="en-US" altLang="zh-CN" sz="4400" b="1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088765" y="4671060"/>
            <a:ext cx="1078865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en-US" sz="4000" dirty="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/aɪ/</a:t>
            </a:r>
            <a:endParaRPr lang="en-US" altLang="en-US" sz="4000" dirty="0">
              <a:solidFill>
                <a:srgbClr val="00B0F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018530" y="3243580"/>
            <a:ext cx="14185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sz="3600" dirty="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/bed/</a:t>
            </a:r>
            <a:endParaRPr lang="en-US" altLang="en-US" sz="3600" dirty="0">
              <a:solidFill>
                <a:srgbClr val="00B0F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841740" y="2569845"/>
            <a:ext cx="173609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4000" dirty="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/tæk/</a:t>
            </a:r>
            <a:endParaRPr lang="en-US" altLang="en-US" sz="4000" dirty="0">
              <a:solidFill>
                <a:srgbClr val="00B0F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399780" y="4527550"/>
            <a:ext cx="1278255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sz="3600" dirty="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/kɪd/</a:t>
            </a:r>
            <a:endParaRPr lang="en-US" altLang="en-US" sz="3600" dirty="0">
              <a:solidFill>
                <a:srgbClr val="00B0F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797" y="1115973"/>
            <a:ext cx="2436361" cy="2436361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527" y="1413153"/>
            <a:ext cx="2436361" cy="2436361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557" y="807363"/>
            <a:ext cx="2436361" cy="2436361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745" y="1169035"/>
            <a:ext cx="2978150" cy="2924810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882" y="3017798"/>
            <a:ext cx="2436361" cy="2436361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787" y="3624223"/>
            <a:ext cx="2436361" cy="2436361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445" y="2041525"/>
            <a:ext cx="2814955" cy="2580005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120" y="3276600"/>
            <a:ext cx="2702560" cy="27025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2" name="组合 61"/>
          <p:cNvGrpSpPr/>
          <p:nvPr/>
        </p:nvGrpSpPr>
        <p:grpSpPr>
          <a:xfrm>
            <a:off x="1466449" y="828921"/>
            <a:ext cx="4073349" cy="689653"/>
            <a:chOff x="-112462" y="255173"/>
            <a:chExt cx="4745833" cy="892919"/>
          </a:xfrm>
        </p:grpSpPr>
        <p:sp>
          <p:nvSpPr>
            <p:cNvPr id="63" name="矩形: 圆角 9"/>
            <p:cNvSpPr/>
            <p:nvPr>
              <p:custDataLst>
                <p:tags r:id="rId1"/>
              </p:custDataLst>
            </p:nvPr>
          </p:nvSpPr>
          <p:spPr>
            <a:xfrm>
              <a:off x="209452" y="255173"/>
              <a:ext cx="4326553" cy="892919"/>
            </a:xfrm>
            <a:prstGeom prst="roundRect">
              <a:avLst>
                <a:gd name="adj" fmla="val 45427"/>
              </a:avLst>
            </a:prstGeom>
            <a:solidFill>
              <a:srgbClr val="EC6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4" name="文本框 63"/>
            <p:cNvSpPr txBox="1"/>
            <p:nvPr>
              <p:custDataLst>
                <p:tags r:id="rId2"/>
              </p:custDataLst>
            </p:nvPr>
          </p:nvSpPr>
          <p:spPr>
            <a:xfrm>
              <a:off x="-112462" y="295311"/>
              <a:ext cx="4745833" cy="835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3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59号-创粗黑" panose="00000500000000000000" pitchFamily="2" charset="-122"/>
                  <a:ea typeface="字魂27号-布丁体" panose="00000500000000000000" pitchFamily="2" charset="-122"/>
                </a:rPr>
                <a:t> Review</a:t>
              </a:r>
              <a:endParaRPr lang="en-US" altLang="zh-CN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27号-布丁体" panose="00000500000000000000" pitchFamily="2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742440" y="1846580"/>
            <a:ext cx="393065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en-US" sz="4000" dirty="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/baɪk/ or  /bɪk/</a:t>
            </a:r>
            <a:endParaRPr lang="en-US" sz="4000" dirty="0">
              <a:solidFill>
                <a:srgbClr val="00B0F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233285" y="4290695"/>
            <a:ext cx="385445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en-US" sz="4000" dirty="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/saɪz/ or /saɪs/</a:t>
            </a:r>
            <a:endParaRPr lang="en-US" altLang="zh-CN" sz="4000" b="1" dirty="0">
              <a:solidFill>
                <a:srgbClr val="00B0F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883410" y="4404995"/>
            <a:ext cx="385381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en-US" sz="4000" dirty="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/daɪg/ </a:t>
            </a:r>
            <a:r>
              <a:rPr lang="en-US" sz="4000" dirty="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or /dɪg/</a:t>
            </a:r>
            <a:endParaRPr lang="en-US" altLang="en-US" sz="4000" dirty="0">
              <a:solidFill>
                <a:srgbClr val="00B0F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233285" y="1846580"/>
            <a:ext cx="355663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4000" dirty="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/kaɪt/ or /kɪt/</a:t>
            </a:r>
            <a:endParaRPr lang="en-US" altLang="en-US" sz="4000" dirty="0">
              <a:solidFill>
                <a:srgbClr val="00B0F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3" name="图片 2" descr="t01b6dd716045d8c84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620" y="2747645"/>
            <a:ext cx="1291590" cy="11918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197860" y="2939415"/>
            <a:ext cx="1395095" cy="70675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p>
            <a:r>
              <a:rPr lang="en-US" sz="40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sz="40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sz="40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en-US" sz="40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lang="en-US" altLang="zh-CN" sz="40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380730" y="2990215"/>
            <a:ext cx="1261745" cy="70675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p>
            <a:r>
              <a:rPr lang="en-US" sz="4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en-US" sz="40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sz="4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r>
              <a:rPr lang="en-US" sz="40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lang="en-US" altLang="zh-CN" sz="40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197860" y="5320665"/>
            <a:ext cx="1233170" cy="70675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p>
            <a:r>
              <a:rPr lang="en-US" sz="4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sz="40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sz="4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8329295" y="5320665"/>
            <a:ext cx="1375410" cy="70675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p>
            <a:r>
              <a:rPr lang="en-US" sz="4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si</a:t>
            </a:r>
            <a:r>
              <a:rPr lang="en-US" sz="40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z</a:t>
            </a:r>
            <a:r>
              <a:rPr lang="en-US" sz="4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lang="en-US" altLang="zh-CN"/>
          </a:p>
        </p:txBody>
      </p:sp>
      <p:sp>
        <p:nvSpPr>
          <p:cNvPr id="8" name="椭圆 7"/>
          <p:cNvSpPr/>
          <p:nvPr/>
        </p:nvSpPr>
        <p:spPr>
          <a:xfrm>
            <a:off x="1656080" y="1775460"/>
            <a:ext cx="1849755" cy="8610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032625" y="4136390"/>
            <a:ext cx="1849755" cy="8610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4152900" y="4328160"/>
            <a:ext cx="1849755" cy="8610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032625" y="1775460"/>
            <a:ext cx="1849755" cy="8610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cen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4260" y="2636520"/>
            <a:ext cx="1381760" cy="12636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0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877129" y="871341"/>
            <a:ext cx="2141280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Learning to Learn</a:t>
            </a:r>
            <a:endParaRPr lang="zh-CN" altLang="en-US" b="1" dirty="0"/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25170" y="1812290"/>
          <a:ext cx="10781030" cy="4206875"/>
        </p:xfrm>
        <a:graphic>
          <a:graphicData uri="http://schemas.openxmlformats.org/drawingml/2006/table">
            <a:tbl>
              <a:tblPr/>
              <a:tblGrid>
                <a:gridCol w="1318895"/>
                <a:gridCol w="1119505"/>
                <a:gridCol w="1257935"/>
                <a:gridCol w="991235"/>
                <a:gridCol w="1121410"/>
                <a:gridCol w="975360"/>
                <a:gridCol w="1706880"/>
                <a:gridCol w="1071880"/>
                <a:gridCol w="1217930"/>
              </a:tblGrid>
              <a:tr h="863600">
                <a:tc gridSpan="2">
                  <a:txBody>
                    <a:bodyPr/>
                    <a:lstStyle/>
                    <a:p>
                      <a:pPr algn="ctr" fontAlgn="b" latinLnBrk="0"/>
                      <a:r>
                        <a:rPr lang="en-US" sz="44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</a:t>
                      </a:r>
                      <a:endParaRPr lang="en-US" sz="44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 latinLnBrk="0"/>
                      <a:r>
                        <a:rPr lang="en-US" sz="44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</a:t>
                      </a:r>
                      <a:endParaRPr lang="en-US" sz="4400" b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44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w/wh</a:t>
                      </a:r>
                      <a:endParaRPr lang="en-US" altLang="en-US" sz="44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44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y</a:t>
                      </a:r>
                      <a:endParaRPr lang="en-US" altLang="en-US" sz="44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3275"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40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/əʊ/</a:t>
                      </a:r>
                      <a:endParaRPr lang="en-US" sz="4000" b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40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/ɒ/</a:t>
                      </a:r>
                      <a:endParaRPr lang="en-US" sz="40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40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en-US" sz="40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</a:t>
                      </a:r>
                      <a:r>
                        <a:rPr lang="en-US" sz="40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u:/</a:t>
                      </a:r>
                      <a:endParaRPr lang="en-US" sz="40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40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/ʌ/</a:t>
                      </a:r>
                      <a:endParaRPr lang="en-US" sz="40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40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/u:/</a:t>
                      </a:r>
                      <a:endParaRPr lang="en-US" sz="40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40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/ʊ/</a:t>
                      </a:r>
                      <a:endParaRPr lang="en-US" sz="40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40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/w/</a:t>
                      </a:r>
                      <a:endParaRPr lang="en-US" altLang="en-US" sz="40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40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/j/ </a:t>
                      </a:r>
                      <a:endParaRPr lang="en-US" altLang="en-US" sz="40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40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/aɪ/</a:t>
                      </a:r>
                      <a:endParaRPr lang="en-US" altLang="en-US" sz="40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占位符 9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8628307" y="1887213"/>
            <a:ext cx="1144800" cy="1008000"/>
          </a:xfrm>
          <a:prstGeom prst="rect">
            <a:avLst/>
          </a:prstGeom>
          <a:solidFill>
            <a:srgbClr val="FFC00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/ʌ/</a:t>
            </a:r>
            <a:endParaRPr lang="zh-CN" altLang="en-US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303385" y="4284973"/>
            <a:ext cx="1144800" cy="1008000"/>
          </a:xfrm>
          <a:prstGeom prst="rect">
            <a:avLst/>
          </a:prstGeom>
          <a:solidFill>
            <a:srgbClr val="92D05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/u:/</a:t>
            </a:r>
            <a:endParaRPr lang="zh-CN" altLang="en-US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占位符 23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326093" y="4284909"/>
            <a:ext cx="1144800" cy="1008000"/>
          </a:xfrm>
          <a:prstGeom prst="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/ʊ/</a:t>
            </a:r>
            <a:endParaRPr lang="zh-CN" altLang="en-US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941175" y="1887298"/>
            <a:ext cx="1144800" cy="1008000"/>
          </a:xfrm>
          <a:prstGeom prst="rect">
            <a:avLst/>
          </a:prstGeom>
          <a:solidFill>
            <a:srgbClr val="92D05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/ɒ/</a:t>
            </a:r>
            <a:endParaRPr lang="zh-CN" altLang="en-US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6282377" y="1887207"/>
            <a:ext cx="1144800" cy="1008000"/>
          </a:xfrm>
          <a:prstGeom prst="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/ju:/</a:t>
            </a:r>
            <a:endParaRPr lang="zh-CN" altLang="en-US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1303910" y="1887207"/>
            <a:ext cx="1144800" cy="1008000"/>
          </a:xfrm>
          <a:prstGeom prst="rect">
            <a:avLst/>
          </a:prstGeom>
          <a:solidFill>
            <a:srgbClr val="FFC00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400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əʊ</a:t>
            </a:r>
            <a:r>
              <a:rPr lang="en-US" altLang="zh-CN" sz="4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en-US" altLang="zh-CN" sz="40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1639169" y="860036"/>
            <a:ext cx="4073349" cy="689653"/>
            <a:chOff x="-112462" y="255173"/>
            <a:chExt cx="4745833" cy="892919"/>
          </a:xfrm>
        </p:grpSpPr>
        <p:sp>
          <p:nvSpPr>
            <p:cNvPr id="63" name="矩形: 圆角 9"/>
            <p:cNvSpPr/>
            <p:nvPr>
              <p:custDataLst>
                <p:tags r:id="rId7"/>
              </p:custDataLst>
            </p:nvPr>
          </p:nvSpPr>
          <p:spPr>
            <a:xfrm>
              <a:off x="209452" y="255173"/>
              <a:ext cx="4326553" cy="892919"/>
            </a:xfrm>
            <a:prstGeom prst="roundRect">
              <a:avLst>
                <a:gd name="adj" fmla="val 45427"/>
              </a:avLst>
            </a:prstGeom>
            <a:solidFill>
              <a:srgbClr val="EC6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4" name="文本框 63"/>
            <p:cNvSpPr txBox="1"/>
            <p:nvPr>
              <p:custDataLst>
                <p:tags r:id="rId8"/>
              </p:custDataLst>
            </p:nvPr>
          </p:nvSpPr>
          <p:spPr>
            <a:xfrm>
              <a:off x="-112462" y="295311"/>
              <a:ext cx="4745833" cy="835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3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59号-创粗黑" panose="00000500000000000000" pitchFamily="2" charset="-122"/>
                  <a:ea typeface="字魂27号-布丁体" panose="00000500000000000000" pitchFamily="2" charset="-122"/>
                </a:rPr>
                <a:t>Try to read</a:t>
              </a:r>
              <a:endPara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27号-布丁体" panose="00000500000000000000" pitchFamily="2" charset="-122"/>
              </a:endParaRPr>
            </a:p>
          </p:txBody>
        </p:sp>
      </p:grpSp>
      <p:sp>
        <p:nvSpPr>
          <p:cNvPr id="2" name="文本占位符 2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5842255" y="4284967"/>
            <a:ext cx="1144800" cy="1008000"/>
          </a:xfrm>
          <a:prstGeom prst="rect">
            <a:avLst/>
          </a:prstGeom>
          <a:solidFill>
            <a:srgbClr val="FFC00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/>
              <a:t>/w/</a:t>
            </a:r>
            <a:endParaRPr lang="en-US" sz="4000"/>
          </a:p>
        </p:txBody>
      </p:sp>
      <p:sp>
        <p:nvSpPr>
          <p:cNvPr id="6" name="文本占位符 3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8181705" y="4285058"/>
            <a:ext cx="1144800" cy="1008000"/>
          </a:xfrm>
          <a:prstGeom prst="rect">
            <a:avLst/>
          </a:prstGeom>
          <a:solidFill>
            <a:srgbClr val="92D05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/j/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占位符 4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0172387" y="4203687"/>
            <a:ext cx="1144800" cy="1008000"/>
          </a:xfrm>
          <a:prstGeom prst="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/aɪ/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_eu_">
            <a:hlinkClick r:id="" action="ppaction://media"/>
          </p:cNvPr>
          <p:cNvPicPr/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471295" y="3153410"/>
            <a:ext cx="808990" cy="550545"/>
          </a:xfrm>
          <a:prstGeom prst="rect">
            <a:avLst/>
          </a:prstGeom>
        </p:spPr>
      </p:pic>
      <p:pic>
        <p:nvPicPr>
          <p:cNvPr id="12" name="_D_">
            <a:hlinkClick r:id="" action="ppaction://media"/>
          </p:cNvPr>
          <p:cNvPicPr/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201160" y="3110865"/>
            <a:ext cx="624840" cy="636270"/>
          </a:xfrm>
          <a:prstGeom prst="rect">
            <a:avLst/>
          </a:prstGeom>
        </p:spPr>
      </p:pic>
      <p:pic>
        <p:nvPicPr>
          <p:cNvPr id="13" name="_ju;_">
            <a:hlinkClick r:id="" action="ppaction://media"/>
          </p:cNvPr>
          <p:cNvPicPr/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457950" y="3153410"/>
            <a:ext cx="794385" cy="594360"/>
          </a:xfrm>
          <a:prstGeom prst="rect">
            <a:avLst/>
          </a:prstGeom>
        </p:spPr>
      </p:pic>
      <p:pic>
        <p:nvPicPr>
          <p:cNvPr id="14" name="_^_">
            <a:hlinkClick r:id="" action="ppaction://media"/>
          </p:cNvPr>
          <p:cNvPicPr/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808720" y="3110865"/>
            <a:ext cx="784860" cy="636905"/>
          </a:xfrm>
          <a:prstGeom prst="rect">
            <a:avLst/>
          </a:prstGeom>
        </p:spPr>
      </p:pic>
      <p:pic>
        <p:nvPicPr>
          <p:cNvPr id="15" name="_u;_">
            <a:hlinkClick r:id="" action="ppaction://media"/>
          </p:cNvPr>
          <p:cNvPicPr/>
          <p:nvPr>
            <a:audioFile r:link="rId21"/>
            <p:extLst>
              <p:ext uri="{DAA4B4D4-6D71-4841-9C94-3DE7FCFB9230}">
                <p14:media xmlns:p14="http://schemas.microsoft.com/office/powerpoint/2010/main" r:embed="rId2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502410" y="5507990"/>
            <a:ext cx="777240" cy="465455"/>
          </a:xfrm>
          <a:prstGeom prst="rect">
            <a:avLst/>
          </a:prstGeom>
        </p:spPr>
      </p:pic>
      <p:pic>
        <p:nvPicPr>
          <p:cNvPr id="16" name="_u_">
            <a:hlinkClick r:id="" action="ppaction://media"/>
          </p:cNvPr>
          <p:cNvPicPr/>
          <p:nvPr>
            <a:audioFile r:link="rId23"/>
            <p:extLst>
              <p:ext uri="{DAA4B4D4-6D71-4841-9C94-3DE7FCFB9230}">
                <p14:media xmlns:p14="http://schemas.microsoft.com/office/powerpoint/2010/main" r:embed="rId24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691890" y="5507990"/>
            <a:ext cx="509270" cy="570865"/>
          </a:xfrm>
          <a:prstGeom prst="rect">
            <a:avLst/>
          </a:prstGeom>
        </p:spPr>
      </p:pic>
      <p:pic>
        <p:nvPicPr>
          <p:cNvPr id="17" name="_w_">
            <a:hlinkClick r:id="" action="ppaction://media"/>
          </p:cNvPr>
          <p:cNvPicPr/>
          <p:nvPr>
            <a:audioFile r:link="rId25"/>
            <p:extLst>
              <p:ext uri="{DAA4B4D4-6D71-4841-9C94-3DE7FCFB9230}">
                <p14:media xmlns:p14="http://schemas.microsoft.com/office/powerpoint/2010/main" r:embed="rId26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208395" y="5507990"/>
            <a:ext cx="624205" cy="571500"/>
          </a:xfrm>
          <a:prstGeom prst="rect">
            <a:avLst/>
          </a:prstGeom>
        </p:spPr>
      </p:pic>
      <p:pic>
        <p:nvPicPr>
          <p:cNvPr id="18" name="_j_">
            <a:hlinkClick r:id="" action="ppaction://media"/>
          </p:cNvPr>
          <p:cNvPicPr/>
          <p:nvPr>
            <a:audioFile r:link="rId27"/>
            <p:extLst>
              <p:ext uri="{DAA4B4D4-6D71-4841-9C94-3DE7FCFB9230}">
                <p14:media xmlns:p14="http://schemas.microsoft.com/office/powerpoint/2010/main" r:embed="rId28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351520" y="5454650"/>
            <a:ext cx="805815" cy="572135"/>
          </a:xfrm>
          <a:prstGeom prst="rect">
            <a:avLst/>
          </a:prstGeom>
        </p:spPr>
      </p:pic>
      <p:pic>
        <p:nvPicPr>
          <p:cNvPr id="19" name="_ai_">
            <a:hlinkClick r:id="" action="ppaction://media"/>
          </p:cNvPr>
          <p:cNvPicPr/>
          <p:nvPr>
            <a:audioFile r:link="rId29"/>
            <p:extLst>
              <p:ext uri="{DAA4B4D4-6D71-4841-9C94-3DE7FCFB9230}">
                <p14:media xmlns:p14="http://schemas.microsoft.com/office/powerpoint/2010/main" r:embed="rId30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342245" y="5211445"/>
            <a:ext cx="806450" cy="6680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>
                <p:cTn id="3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>
                <p:cTn id="4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>
                <p:cTn id="5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>
                <p:cTn id="6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>
                <p:cTn id="8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>
                <p:cTn id="9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>
                <p:cTn id="10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占位符 9"/>
          <p:cNvSpPr>
            <a:spLocks noGrp="1"/>
          </p:cNvSpPr>
          <p:nvPr/>
        </p:nvSpPr>
        <p:spPr>
          <a:xfrm>
            <a:off x="8978192" y="1768468"/>
            <a:ext cx="1144800" cy="1008000"/>
          </a:xfrm>
          <a:prstGeom prst="rect">
            <a:avLst/>
          </a:prstGeom>
          <a:solidFill>
            <a:srgbClr val="FFC00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ʌ</a:t>
            </a: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zh-CN" altLang="en-US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占位符 10"/>
          <p:cNvSpPr>
            <a:spLocks noGrp="1"/>
          </p:cNvSpPr>
          <p:nvPr/>
        </p:nvSpPr>
        <p:spPr>
          <a:xfrm>
            <a:off x="1077325" y="3870318"/>
            <a:ext cx="1144800" cy="1008000"/>
          </a:xfrm>
          <a:prstGeom prst="rect">
            <a:avLst/>
          </a:prstGeom>
          <a:solidFill>
            <a:srgbClr val="92D05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/u:/</a:t>
            </a:r>
            <a:endParaRPr lang="zh-CN" altLang="en-US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占位符 23"/>
          <p:cNvSpPr>
            <a:spLocks noGrp="1"/>
          </p:cNvSpPr>
          <p:nvPr/>
        </p:nvSpPr>
        <p:spPr>
          <a:xfrm>
            <a:off x="3199093" y="4136319"/>
            <a:ext cx="1144800" cy="1008000"/>
          </a:xfrm>
          <a:prstGeom prst="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ʊ</a:t>
            </a: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zh-CN" altLang="en-US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占位符 3"/>
          <p:cNvSpPr>
            <a:spLocks noGrp="1"/>
          </p:cNvSpPr>
          <p:nvPr/>
        </p:nvSpPr>
        <p:spPr>
          <a:xfrm>
            <a:off x="3963400" y="1929843"/>
            <a:ext cx="1144800" cy="1008000"/>
          </a:xfrm>
          <a:prstGeom prst="rect">
            <a:avLst/>
          </a:prstGeom>
          <a:solidFill>
            <a:srgbClr val="92D05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ɒ</a:t>
            </a: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zh-CN" altLang="en-US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占位符 4"/>
          <p:cNvSpPr>
            <a:spLocks noGrp="1"/>
          </p:cNvSpPr>
          <p:nvPr/>
        </p:nvSpPr>
        <p:spPr>
          <a:xfrm>
            <a:off x="6409377" y="1695437"/>
            <a:ext cx="1144800" cy="1008000"/>
          </a:xfrm>
          <a:prstGeom prst="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/j/</a:t>
            </a:r>
            <a:endParaRPr lang="en-US" altLang="zh-CN" sz="40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占位符 2"/>
          <p:cNvSpPr>
            <a:spLocks noGrp="1"/>
          </p:cNvSpPr>
          <p:nvPr/>
        </p:nvSpPr>
        <p:spPr>
          <a:xfrm>
            <a:off x="1488060" y="1993252"/>
            <a:ext cx="1144800" cy="1008000"/>
          </a:xfrm>
          <a:prstGeom prst="rect">
            <a:avLst/>
          </a:prstGeom>
          <a:solidFill>
            <a:srgbClr val="FFC00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4000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əʊ</a:t>
            </a: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zh-CN" altLang="en-US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1639169" y="860036"/>
            <a:ext cx="4073349" cy="689653"/>
            <a:chOff x="-112462" y="255173"/>
            <a:chExt cx="4745833" cy="892919"/>
          </a:xfrm>
        </p:grpSpPr>
        <p:sp>
          <p:nvSpPr>
            <p:cNvPr id="63" name="矩形: 圆角 9"/>
            <p:cNvSpPr/>
            <p:nvPr>
              <p:custDataLst>
                <p:tags r:id="rId1"/>
              </p:custDataLst>
            </p:nvPr>
          </p:nvSpPr>
          <p:spPr>
            <a:xfrm>
              <a:off x="209452" y="255173"/>
              <a:ext cx="4326553" cy="892919"/>
            </a:xfrm>
            <a:prstGeom prst="roundRect">
              <a:avLst>
                <a:gd name="adj" fmla="val 45427"/>
              </a:avLst>
            </a:prstGeom>
            <a:solidFill>
              <a:srgbClr val="EC6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4" name="文本框 63"/>
            <p:cNvSpPr txBox="1"/>
            <p:nvPr>
              <p:custDataLst>
                <p:tags r:id="rId2"/>
              </p:custDataLst>
            </p:nvPr>
          </p:nvSpPr>
          <p:spPr>
            <a:xfrm>
              <a:off x="-112462" y="295311"/>
              <a:ext cx="4745833" cy="835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3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59号-创粗黑" panose="00000500000000000000" pitchFamily="2" charset="-122"/>
                  <a:ea typeface="字魂27号-布丁体" panose="00000500000000000000" pitchFamily="2" charset="-122"/>
                </a:rPr>
                <a:t>Have a try</a:t>
              </a:r>
              <a:endParaRPr lang="en-US" altLang="zh-CN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27号-布丁体" panose="00000500000000000000" pitchFamily="2" charset="-122"/>
              </a:endParaRPr>
            </a:p>
          </p:txBody>
        </p:sp>
      </p:grpSp>
      <p:sp>
        <p:nvSpPr>
          <p:cNvPr id="6" name="文本占位符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5778755" y="4019537"/>
            <a:ext cx="1144800" cy="1008000"/>
          </a:xfrm>
          <a:prstGeom prst="rect">
            <a:avLst/>
          </a:prstGeom>
          <a:solidFill>
            <a:srgbClr val="FFC00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/>
              <a:t>/w/</a:t>
            </a:r>
            <a:endParaRPr lang="en-US" sz="4000"/>
          </a:p>
        </p:txBody>
      </p:sp>
      <p:sp>
        <p:nvSpPr>
          <p:cNvPr id="7" name="文本占位符 3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7833090" y="4221558"/>
            <a:ext cx="1144800" cy="1008000"/>
          </a:xfrm>
          <a:prstGeom prst="rect">
            <a:avLst/>
          </a:prstGeom>
          <a:solidFill>
            <a:srgbClr val="92D05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/ju:/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占位符 4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9630732" y="3480422"/>
            <a:ext cx="1144800" cy="1008000"/>
          </a:xfrm>
          <a:prstGeom prst="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/aɪ/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11" grpId="0" bldLvl="0" animBg="1"/>
      <p:bldP spid="10" grpId="0" bldLvl="0" animBg="1"/>
      <p:bldP spid="5" grpId="0" bldLvl="0" animBg="1"/>
      <p:bldP spid="4" grpId="0" bldLvl="0" animBg="1"/>
      <p:bldP spid="24" grpId="0" bldLvl="0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1691005" y="1370965"/>
            <a:ext cx="3138805" cy="66992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noAutofit/>
          </a:bodyPr>
          <a:p>
            <a:r>
              <a:rPr lang="en-US" altLang="zh-CN" sz="2400" b="1" dirty="0"/>
              <a:t>Learning </a:t>
            </a:r>
            <a:r>
              <a:rPr lang="en-US" altLang="zh-CN" sz="2400" b="1" dirty="0" err="1"/>
              <a:t>Actively</a:t>
            </a:r>
            <a:endParaRPr lang="en-US" altLang="zh-CN" sz="2400" b="1" dirty="0" err="1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335" y="3399790"/>
            <a:ext cx="1992630" cy="199263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4"/>
            </p:custDataLst>
          </p:nvPr>
        </p:nvSpPr>
        <p:spPr>
          <a:xfrm>
            <a:off x="1026353" y="2535572"/>
            <a:ext cx="10140059" cy="119888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Listen and guess the sound of "o" and "u" in the words.</a:t>
            </a:r>
            <a:endParaRPr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听录音，猜一猜单词中的“</a:t>
            </a: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r>
              <a:rPr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”和</a:t>
            </a: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u”怎么发音。</a:t>
            </a:r>
            <a:endParaRPr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876935" y="871220"/>
            <a:ext cx="2555240" cy="41078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Learning to Actively</a:t>
            </a:r>
            <a:endParaRPr lang="en-US" altLang="zh-CN" b="1" dirty="0"/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329815" y="1525270"/>
          <a:ext cx="10781030" cy="4206875"/>
        </p:xfrm>
        <a:graphic>
          <a:graphicData uri="http://schemas.openxmlformats.org/drawingml/2006/table">
            <a:tbl>
              <a:tblPr/>
              <a:tblGrid>
                <a:gridCol w="1318895"/>
                <a:gridCol w="1119505"/>
                <a:gridCol w="1257935"/>
                <a:gridCol w="991235"/>
                <a:gridCol w="1121410"/>
                <a:gridCol w="975360"/>
              </a:tblGrid>
              <a:tr h="863600">
                <a:tc gridSpan="2">
                  <a:txBody>
                    <a:bodyPr/>
                    <a:lstStyle/>
                    <a:p>
                      <a:pPr algn="ctr" fontAlgn="b" latinLnBrk="0"/>
                      <a:r>
                        <a:rPr lang="en-US" sz="44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</a:t>
                      </a:r>
                      <a:endParaRPr lang="en-US" sz="44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 latinLnBrk="0"/>
                      <a:r>
                        <a:rPr lang="en-US" sz="44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</a:t>
                      </a:r>
                      <a:endParaRPr lang="en-US" sz="4400" b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3275"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40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/əʊ/</a:t>
                      </a:r>
                      <a:endParaRPr lang="en-US" sz="4000" b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40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/ɒ/</a:t>
                      </a:r>
                      <a:endParaRPr lang="en-US" sz="40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40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en-US" sz="40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</a:t>
                      </a:r>
                      <a:r>
                        <a:rPr lang="en-US" sz="40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u:/</a:t>
                      </a:r>
                      <a:endParaRPr lang="en-US" sz="40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40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/ʌ/</a:t>
                      </a:r>
                      <a:endParaRPr lang="en-US" sz="40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40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/u:/</a:t>
                      </a:r>
                      <a:endParaRPr lang="en-US" sz="40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40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/ʊ/</a:t>
                      </a:r>
                      <a:endParaRPr lang="en-US" sz="40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1537335" y="755015"/>
            <a:ext cx="3138805" cy="66992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noAutofit/>
          </a:bodyPr>
          <a:p>
            <a:r>
              <a:rPr lang="en-US" altLang="zh-CN" sz="2400" b="1" dirty="0"/>
              <a:t>Learning </a:t>
            </a:r>
            <a:r>
              <a:rPr lang="en-US" altLang="zh-CN" sz="2400" b="1" dirty="0" err="1"/>
              <a:t>Actively</a:t>
            </a:r>
            <a:endParaRPr lang="en-US" altLang="zh-CN" sz="2400" b="1" dirty="0" err="1"/>
          </a:p>
        </p:txBody>
      </p:sp>
      <p:sp>
        <p:nvSpPr>
          <p:cNvPr id="21" name="文本框 20"/>
          <p:cNvSpPr txBox="1"/>
          <p:nvPr>
            <p:custDataLst>
              <p:tags r:id="rId2"/>
            </p:custDataLst>
          </p:nvPr>
        </p:nvSpPr>
        <p:spPr>
          <a:xfrm>
            <a:off x="1164590" y="1982470"/>
            <a:ext cx="7462520" cy="304609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1) </a:t>
            </a:r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h</a:t>
            </a:r>
            <a:r>
              <a:rPr 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  <a:r>
              <a:rPr 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h</a:t>
            </a:r>
            <a:r>
              <a:rPr 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2) n</a:t>
            </a:r>
            <a:r>
              <a:rPr 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                d</a:t>
            </a:r>
            <a:r>
              <a:rPr 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                   h</a:t>
            </a:r>
            <a:r>
              <a:rPr 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3) t</a:t>
            </a:r>
            <a:r>
              <a:rPr 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</a:t>
            </a:r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c</a:t>
            </a:r>
            <a:r>
              <a:rPr 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</a:t>
            </a:r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r>
              <a:rPr 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h</a:t>
            </a:r>
            <a:r>
              <a:rPr 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</a:t>
            </a:r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4) b</a:t>
            </a:r>
            <a:r>
              <a:rPr 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</a:t>
            </a:r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                j</a:t>
            </a:r>
            <a:r>
              <a:rPr 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</a:t>
            </a:r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                    s</a:t>
            </a:r>
            <a:r>
              <a:rPr 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</a:t>
            </a:r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endParaRPr 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5) r</a:t>
            </a:r>
            <a:r>
              <a:rPr 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</a:t>
            </a:r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               bl</a:t>
            </a:r>
            <a:r>
              <a:rPr 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</a:t>
            </a:r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                    J</a:t>
            </a:r>
            <a:r>
              <a:rPr 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</a:t>
            </a:r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ne</a:t>
            </a:r>
            <a:endParaRPr 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6) p</a:t>
            </a:r>
            <a:r>
              <a:rPr 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</a:t>
            </a:r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ll                p</a:t>
            </a:r>
            <a:r>
              <a:rPr 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</a:t>
            </a:r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                     b</a:t>
            </a:r>
            <a:r>
              <a:rPr 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</a:t>
            </a:r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ll</a:t>
            </a:r>
            <a:endParaRPr 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825865" y="4445000"/>
            <a:ext cx="7975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/ʊ/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8874125" y="1982470"/>
            <a:ext cx="11487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/əʊ/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874125" y="2486660"/>
            <a:ext cx="9671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/ɒ/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8825865" y="2962910"/>
            <a:ext cx="10629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/ju:/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8825865" y="3422650"/>
            <a:ext cx="14351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/ʌ/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8745220" y="3922395"/>
            <a:ext cx="11436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/u:/</a:t>
            </a:r>
            <a:endParaRPr lang="zh-CN" altLang="en-US"/>
          </a:p>
        </p:txBody>
      </p:sp>
      <p:pic>
        <p:nvPicPr>
          <p:cNvPr id="9" name="learning actively 1">
            <a:hlinkClick r:id="" action="ppaction://media"/>
          </p:cNvPr>
          <p:cNvPicPr/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22840" y="5094605"/>
            <a:ext cx="1264920" cy="10426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41" dur="9668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2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2" grpId="0"/>
      <p:bldP spid="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785053" y="857258"/>
            <a:ext cx="10140059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Read and think.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读一读，想一想。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84225" y="2419350"/>
            <a:ext cx="2462530" cy="5181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zh-CN" altLang="en-US" sz="4000" dirty="0"/>
              <a:t>/j/+</a:t>
            </a:r>
            <a:r>
              <a:rPr sz="4000"/>
              <a:t>/əʊ/</a:t>
            </a:r>
            <a:endParaRPr sz="4000"/>
          </a:p>
        </p:txBody>
      </p:sp>
      <p:sp>
        <p:nvSpPr>
          <p:cNvPr id="23" name="文本框 22"/>
          <p:cNvSpPr txBox="1"/>
          <p:nvPr/>
        </p:nvSpPr>
        <p:spPr>
          <a:xfrm>
            <a:off x="784860" y="3430270"/>
            <a:ext cx="2448560" cy="51943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altLang="zh-CN" sz="4000" dirty="0"/>
              <a:t>/tʃ/+ /</a:t>
            </a:r>
            <a:r>
              <a:rPr sz="4000">
                <a:sym typeface="+mn-ea"/>
              </a:rPr>
              <a:t>əʊ</a:t>
            </a:r>
            <a:r>
              <a:rPr lang="en-US" altLang="zh-CN" sz="4000" dirty="0" err="1">
                <a:sym typeface="+mn-ea"/>
              </a:rPr>
              <a:t>/</a:t>
            </a:r>
            <a:endParaRPr lang="en-US" altLang="zh-CN" sz="4000" dirty="0" err="1"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81380" y="4442460"/>
            <a:ext cx="2554605" cy="66103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altLang="zh-CN" sz="4000" dirty="0"/>
              <a:t>/dʒ/+/</a:t>
            </a:r>
            <a:r>
              <a:rPr sz="4000">
                <a:sym typeface="+mn-ea"/>
              </a:rPr>
              <a:t>əʊ</a:t>
            </a:r>
            <a:r>
              <a:rPr lang="en-US" altLang="zh-CN" sz="4000" dirty="0"/>
              <a:t>/</a:t>
            </a:r>
            <a:endParaRPr lang="en-US" altLang="zh-CN" sz="4000" dirty="0"/>
          </a:p>
        </p:txBody>
      </p:sp>
      <p:cxnSp>
        <p:nvCxnSpPr>
          <p:cNvPr id="34" name="直接箭头连接符 33"/>
          <p:cNvCxnSpPr/>
          <p:nvPr/>
        </p:nvCxnSpPr>
        <p:spPr>
          <a:xfrm>
            <a:off x="2855946" y="2833039"/>
            <a:ext cx="390618" cy="3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/>
          <p:nvPr/>
        </p:nvCxnSpPr>
        <p:spPr>
          <a:xfrm>
            <a:off x="3045176" y="3744531"/>
            <a:ext cx="390618" cy="3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直接箭头连接符 35"/>
          <p:cNvCxnSpPr/>
          <p:nvPr/>
        </p:nvCxnSpPr>
        <p:spPr>
          <a:xfrm>
            <a:off x="3246471" y="4791185"/>
            <a:ext cx="390618" cy="3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3435985" y="2419350"/>
            <a:ext cx="1561465" cy="51752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4000" dirty="0">
                <a:sym typeface="+mn-ea"/>
              </a:rPr>
              <a:t>/</a:t>
            </a:r>
            <a:r>
              <a:rPr lang="en-US" altLang="zh-CN" sz="4000" dirty="0">
                <a:sym typeface="+mn-ea"/>
              </a:rPr>
              <a:t>j</a:t>
            </a:r>
            <a:r>
              <a:rPr lang="zh-CN" altLang="en-US" sz="4000" dirty="0">
                <a:sym typeface="+mn-ea"/>
              </a:rPr>
              <a:t>əʊ/</a:t>
            </a:r>
            <a:endParaRPr lang="zh-CN" altLang="en-US" sz="4000" dirty="0">
              <a:sym typeface="+mn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3444875" y="3429635"/>
            <a:ext cx="1654175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dirty="0"/>
              <a:t>/</a:t>
            </a:r>
            <a:r>
              <a:rPr lang="en-US" altLang="zh-CN" sz="4000" dirty="0">
                <a:sym typeface="+mn-ea"/>
              </a:rPr>
              <a:t>tʃ</a:t>
            </a:r>
            <a:r>
              <a:rPr sz="4000">
                <a:sym typeface="+mn-ea"/>
              </a:rPr>
              <a:t>əʊ</a:t>
            </a:r>
            <a:r>
              <a:rPr lang="en-US" altLang="zh-CN" sz="3200" dirty="0"/>
              <a:t>/</a:t>
            </a:r>
            <a:endParaRPr lang="en-US" altLang="zh-CN" sz="3200" dirty="0"/>
          </a:p>
        </p:txBody>
      </p:sp>
      <p:sp>
        <p:nvSpPr>
          <p:cNvPr id="48" name="文本框 47"/>
          <p:cNvSpPr txBox="1"/>
          <p:nvPr/>
        </p:nvSpPr>
        <p:spPr>
          <a:xfrm>
            <a:off x="3712210" y="4439285"/>
            <a:ext cx="1903095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dirty="0"/>
              <a:t>/dʒ</a:t>
            </a:r>
            <a:r>
              <a:rPr sz="4000">
                <a:sym typeface="+mn-ea"/>
              </a:rPr>
              <a:t>əʊ</a:t>
            </a:r>
            <a:r>
              <a:rPr lang="en-US" altLang="zh-CN" sz="4000" dirty="0"/>
              <a:t>/</a:t>
            </a:r>
            <a:endParaRPr lang="en-US" altLang="zh-CN" sz="4000" dirty="0"/>
          </a:p>
        </p:txBody>
      </p:sp>
      <p:sp>
        <p:nvSpPr>
          <p:cNvPr id="55" name="文本框 54"/>
          <p:cNvSpPr txBox="1"/>
          <p:nvPr/>
        </p:nvSpPr>
        <p:spPr>
          <a:xfrm>
            <a:off x="5892165" y="2409825"/>
            <a:ext cx="3255645" cy="45974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4000" dirty="0">
                <a:sym typeface="+mn-ea"/>
              </a:rPr>
              <a:t>/t/+/u:/</a:t>
            </a:r>
            <a:endParaRPr lang="zh-CN" altLang="en-US" sz="4000" dirty="0">
              <a:sym typeface="+mn-ea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5891530" y="3429635"/>
            <a:ext cx="2376805" cy="51943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altLang="zh-CN" sz="4000" dirty="0"/>
              <a:t>/h/+/u:/</a:t>
            </a:r>
            <a:endParaRPr lang="en-US" altLang="zh-CN" sz="4000" dirty="0"/>
          </a:p>
        </p:txBody>
      </p:sp>
      <p:sp>
        <p:nvSpPr>
          <p:cNvPr id="57" name="文本框 56"/>
          <p:cNvSpPr txBox="1"/>
          <p:nvPr/>
        </p:nvSpPr>
        <p:spPr>
          <a:xfrm>
            <a:off x="5891530" y="4397375"/>
            <a:ext cx="2146300" cy="59626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altLang="zh-CN" sz="4000" dirty="0"/>
              <a:t>/z/+/u:/</a:t>
            </a:r>
            <a:endParaRPr lang="en-US" altLang="zh-CN" sz="4000" dirty="0"/>
          </a:p>
        </p:txBody>
      </p:sp>
      <p:cxnSp>
        <p:nvCxnSpPr>
          <p:cNvPr id="64" name="直接箭头连接符 63"/>
          <p:cNvCxnSpPr/>
          <p:nvPr/>
        </p:nvCxnSpPr>
        <p:spPr>
          <a:xfrm>
            <a:off x="8038720" y="2866059"/>
            <a:ext cx="390618" cy="3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直接箭头连接符 64"/>
          <p:cNvCxnSpPr/>
          <p:nvPr/>
        </p:nvCxnSpPr>
        <p:spPr>
          <a:xfrm>
            <a:off x="8038085" y="3811206"/>
            <a:ext cx="390618" cy="3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直接箭头连接符 65"/>
          <p:cNvCxnSpPr/>
          <p:nvPr/>
        </p:nvCxnSpPr>
        <p:spPr>
          <a:xfrm>
            <a:off x="7890765" y="4756895"/>
            <a:ext cx="390618" cy="3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/>
        </p:nvSpPr>
        <p:spPr>
          <a:xfrm>
            <a:off x="8733155" y="2409825"/>
            <a:ext cx="2192020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dirty="0"/>
              <a:t>/t</a:t>
            </a:r>
            <a:r>
              <a:rPr lang="en-US" altLang="zh-CN" sz="4000" dirty="0" err="1"/>
              <a:t>u:</a:t>
            </a:r>
            <a:r>
              <a:rPr lang="en-US" altLang="zh-CN" sz="3600" dirty="0"/>
              <a:t>/</a:t>
            </a:r>
            <a:endParaRPr lang="en-US" altLang="zh-CN" sz="3600" dirty="0"/>
          </a:p>
        </p:txBody>
      </p:sp>
      <p:sp>
        <p:nvSpPr>
          <p:cNvPr id="74" name="文本框 73"/>
          <p:cNvSpPr txBox="1"/>
          <p:nvPr/>
        </p:nvSpPr>
        <p:spPr>
          <a:xfrm>
            <a:off x="8659495" y="3424555"/>
            <a:ext cx="1505585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dirty="0"/>
              <a:t>/hu:/</a:t>
            </a:r>
            <a:endParaRPr lang="en-US" altLang="zh-CN" sz="4000" dirty="0"/>
          </a:p>
        </p:txBody>
      </p:sp>
      <p:sp>
        <p:nvSpPr>
          <p:cNvPr id="75" name="文本框 74"/>
          <p:cNvSpPr txBox="1"/>
          <p:nvPr/>
        </p:nvSpPr>
        <p:spPr>
          <a:xfrm>
            <a:off x="8480425" y="4439285"/>
            <a:ext cx="1684655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dirty="0"/>
              <a:t>/zu:/</a:t>
            </a:r>
            <a:endParaRPr lang="en-US" altLang="zh-CN" sz="4000" dirty="0"/>
          </a:p>
        </p:txBody>
      </p:sp>
      <p:sp>
        <p:nvSpPr>
          <p:cNvPr id="82" name="文本框 81"/>
          <p:cNvSpPr txBox="1"/>
          <p:nvPr/>
        </p:nvSpPr>
        <p:spPr>
          <a:xfrm>
            <a:off x="881380" y="1576705"/>
            <a:ext cx="49657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3600" dirty="0"/>
              <a:t>1)</a:t>
            </a:r>
            <a:endParaRPr lang="en-US" altLang="zh-CN" sz="3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73" grpId="0"/>
      <p:bldP spid="47" grpId="0"/>
      <p:bldP spid="74" grpId="0"/>
      <p:bldP spid="48" grpId="0"/>
      <p:bldP spid="7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785053" y="857258"/>
            <a:ext cx="10140059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Read and think.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读一读，想一想。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84225" y="2419350"/>
            <a:ext cx="2462530" cy="5181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zh-CN" altLang="en-US" sz="4000" dirty="0"/>
              <a:t>/m/+</a:t>
            </a:r>
            <a:r>
              <a:rPr sz="4000"/>
              <a:t>/ju:/</a:t>
            </a:r>
            <a:endParaRPr sz="4000"/>
          </a:p>
        </p:txBody>
      </p:sp>
      <p:sp>
        <p:nvSpPr>
          <p:cNvPr id="23" name="文本框 22"/>
          <p:cNvSpPr txBox="1"/>
          <p:nvPr/>
        </p:nvSpPr>
        <p:spPr>
          <a:xfrm>
            <a:off x="784860" y="3430270"/>
            <a:ext cx="2448560" cy="51943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altLang="zh-CN" sz="4000" dirty="0"/>
              <a:t>/s/+ /</a:t>
            </a:r>
            <a:r>
              <a:rPr sz="4000">
                <a:sym typeface="+mn-ea"/>
              </a:rPr>
              <a:t>ju:</a:t>
            </a:r>
            <a:r>
              <a:rPr lang="en-US" altLang="zh-CN" sz="4000" dirty="0" err="1">
                <a:sym typeface="+mn-ea"/>
              </a:rPr>
              <a:t>/</a:t>
            </a:r>
            <a:endParaRPr lang="en-US" altLang="zh-CN" sz="4000" dirty="0" err="1"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81380" y="4442460"/>
            <a:ext cx="2554605" cy="66103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altLang="zh-CN" sz="4000" dirty="0"/>
              <a:t>/k/+/</a:t>
            </a:r>
            <a:r>
              <a:rPr sz="4000">
                <a:sym typeface="+mn-ea"/>
              </a:rPr>
              <a:t>ju:</a:t>
            </a:r>
            <a:r>
              <a:rPr lang="en-US" altLang="zh-CN" sz="4000" dirty="0"/>
              <a:t>/</a:t>
            </a:r>
            <a:endParaRPr lang="en-US" altLang="zh-CN" sz="4000" dirty="0"/>
          </a:p>
        </p:txBody>
      </p:sp>
      <p:cxnSp>
        <p:nvCxnSpPr>
          <p:cNvPr id="34" name="直接箭头连接符 33"/>
          <p:cNvCxnSpPr/>
          <p:nvPr/>
        </p:nvCxnSpPr>
        <p:spPr>
          <a:xfrm>
            <a:off x="2855946" y="2833039"/>
            <a:ext cx="390618" cy="3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/>
          <p:nvPr/>
        </p:nvCxnSpPr>
        <p:spPr>
          <a:xfrm>
            <a:off x="3045176" y="3744531"/>
            <a:ext cx="390618" cy="3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直接箭头连接符 35"/>
          <p:cNvCxnSpPr/>
          <p:nvPr/>
        </p:nvCxnSpPr>
        <p:spPr>
          <a:xfrm>
            <a:off x="3246471" y="4791185"/>
            <a:ext cx="390618" cy="3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3435985" y="2419350"/>
            <a:ext cx="1561465" cy="51752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4000" dirty="0">
                <a:sym typeface="+mn-ea"/>
              </a:rPr>
              <a:t>/m</a:t>
            </a:r>
            <a:r>
              <a:rPr sz="4000">
                <a:sym typeface="+mn-ea"/>
              </a:rPr>
              <a:t>ju:</a:t>
            </a:r>
            <a:r>
              <a:rPr lang="zh-CN" altLang="en-US" sz="4000" dirty="0">
                <a:sym typeface="+mn-ea"/>
              </a:rPr>
              <a:t>/</a:t>
            </a:r>
            <a:endParaRPr lang="zh-CN" altLang="en-US" sz="4000" dirty="0">
              <a:sym typeface="+mn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3444875" y="3429635"/>
            <a:ext cx="1654175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dirty="0"/>
              <a:t>/</a:t>
            </a:r>
            <a:r>
              <a:rPr lang="en-US" altLang="zh-CN" sz="4000" dirty="0">
                <a:sym typeface="+mn-ea"/>
              </a:rPr>
              <a:t>s</a:t>
            </a:r>
            <a:r>
              <a:rPr sz="4000">
                <a:sym typeface="+mn-ea"/>
              </a:rPr>
              <a:t>ju:</a:t>
            </a:r>
            <a:r>
              <a:rPr lang="en-US" altLang="zh-CN" sz="3200" dirty="0"/>
              <a:t>/</a:t>
            </a:r>
            <a:endParaRPr lang="en-US" altLang="zh-CN" sz="3200" dirty="0"/>
          </a:p>
        </p:txBody>
      </p:sp>
      <p:sp>
        <p:nvSpPr>
          <p:cNvPr id="48" name="文本框 47"/>
          <p:cNvSpPr txBox="1"/>
          <p:nvPr/>
        </p:nvSpPr>
        <p:spPr>
          <a:xfrm>
            <a:off x="3712210" y="4439285"/>
            <a:ext cx="1903095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dirty="0"/>
              <a:t>/k</a:t>
            </a:r>
            <a:r>
              <a:rPr sz="4000">
                <a:sym typeface="+mn-ea"/>
              </a:rPr>
              <a:t>ju:</a:t>
            </a:r>
            <a:r>
              <a:rPr lang="en-US" altLang="zh-CN" sz="4000" dirty="0"/>
              <a:t>/</a:t>
            </a:r>
            <a:endParaRPr lang="en-US" altLang="zh-CN" sz="4000" dirty="0"/>
          </a:p>
        </p:txBody>
      </p:sp>
      <p:sp>
        <p:nvSpPr>
          <p:cNvPr id="55" name="文本框 54"/>
          <p:cNvSpPr txBox="1"/>
          <p:nvPr/>
        </p:nvSpPr>
        <p:spPr>
          <a:xfrm>
            <a:off x="5892165" y="2409825"/>
            <a:ext cx="3255645" cy="45974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4000" dirty="0">
                <a:sym typeface="+mn-ea"/>
              </a:rPr>
              <a:t>/ʌ/+/p/</a:t>
            </a:r>
            <a:endParaRPr lang="zh-CN" altLang="en-US" sz="4000" dirty="0">
              <a:sym typeface="+mn-ea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5891530" y="3429635"/>
            <a:ext cx="2376805" cy="51943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altLang="zh-CN" sz="4000" dirty="0"/>
              <a:t>/ʌ/+/</a:t>
            </a:r>
            <a:r>
              <a:rPr lang="en-US" altLang="zh-CN" sz="4000" dirty="0">
                <a:sym typeface="+mn-ea"/>
              </a:rPr>
              <a:t>s</a:t>
            </a:r>
            <a:r>
              <a:rPr lang="en-US" altLang="zh-CN" sz="4000" dirty="0"/>
              <a:t>/</a:t>
            </a:r>
            <a:endParaRPr lang="en-US" altLang="zh-CN" sz="4000" dirty="0"/>
          </a:p>
        </p:txBody>
      </p:sp>
      <p:sp>
        <p:nvSpPr>
          <p:cNvPr id="57" name="文本框 56"/>
          <p:cNvSpPr txBox="1"/>
          <p:nvPr/>
        </p:nvSpPr>
        <p:spPr>
          <a:xfrm>
            <a:off x="5891530" y="4397375"/>
            <a:ext cx="2146300" cy="59626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altLang="zh-CN" sz="4000" dirty="0"/>
              <a:t>/ɒ/+/n/</a:t>
            </a:r>
            <a:endParaRPr lang="en-US" altLang="zh-CN" sz="4000" dirty="0"/>
          </a:p>
        </p:txBody>
      </p:sp>
      <p:cxnSp>
        <p:nvCxnSpPr>
          <p:cNvPr id="64" name="直接箭头连接符 63"/>
          <p:cNvCxnSpPr/>
          <p:nvPr/>
        </p:nvCxnSpPr>
        <p:spPr>
          <a:xfrm>
            <a:off x="8038720" y="2866059"/>
            <a:ext cx="390618" cy="3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直接箭头连接符 64"/>
          <p:cNvCxnSpPr/>
          <p:nvPr/>
        </p:nvCxnSpPr>
        <p:spPr>
          <a:xfrm>
            <a:off x="8038085" y="3811206"/>
            <a:ext cx="390618" cy="3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直接箭头连接符 65"/>
          <p:cNvCxnSpPr/>
          <p:nvPr/>
        </p:nvCxnSpPr>
        <p:spPr>
          <a:xfrm>
            <a:off x="7890765" y="4756895"/>
            <a:ext cx="390618" cy="3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/>
        </p:nvSpPr>
        <p:spPr>
          <a:xfrm>
            <a:off x="8733155" y="2409825"/>
            <a:ext cx="219202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dirty="0"/>
              <a:t>/</a:t>
            </a:r>
            <a:r>
              <a:rPr lang="zh-CN" altLang="en-US" sz="3600" dirty="0">
                <a:sym typeface="+mn-ea"/>
              </a:rPr>
              <a:t>ʌp</a:t>
            </a:r>
            <a:r>
              <a:rPr lang="en-US" altLang="zh-CN" sz="3600" dirty="0"/>
              <a:t>/</a:t>
            </a:r>
            <a:endParaRPr lang="en-US" altLang="zh-CN" sz="3600" dirty="0"/>
          </a:p>
        </p:txBody>
      </p:sp>
      <p:sp>
        <p:nvSpPr>
          <p:cNvPr id="74" name="文本框 73"/>
          <p:cNvSpPr txBox="1"/>
          <p:nvPr/>
        </p:nvSpPr>
        <p:spPr>
          <a:xfrm>
            <a:off x="8659495" y="3424555"/>
            <a:ext cx="1505585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dirty="0"/>
              <a:t>/ʌ</a:t>
            </a:r>
            <a:r>
              <a:rPr lang="en-US" altLang="zh-CN" sz="4000" dirty="0">
                <a:sym typeface="+mn-ea"/>
              </a:rPr>
              <a:t>s</a:t>
            </a:r>
            <a:r>
              <a:rPr lang="en-US" altLang="zh-CN" sz="4000" dirty="0"/>
              <a:t>/</a:t>
            </a:r>
            <a:endParaRPr lang="en-US" altLang="zh-CN" sz="4000" dirty="0"/>
          </a:p>
        </p:txBody>
      </p:sp>
      <p:sp>
        <p:nvSpPr>
          <p:cNvPr id="75" name="文本框 74"/>
          <p:cNvSpPr txBox="1"/>
          <p:nvPr/>
        </p:nvSpPr>
        <p:spPr>
          <a:xfrm>
            <a:off x="8480425" y="4439285"/>
            <a:ext cx="1684655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dirty="0"/>
              <a:t>/</a:t>
            </a:r>
            <a:r>
              <a:rPr lang="en-US" altLang="zh-CN" sz="4000" dirty="0">
                <a:sym typeface="+mn-ea"/>
              </a:rPr>
              <a:t>ɒ</a:t>
            </a:r>
            <a:r>
              <a:rPr lang="en-US" altLang="zh-CN" sz="4000" dirty="0"/>
              <a:t>n/</a:t>
            </a:r>
            <a:endParaRPr lang="en-US" altLang="zh-CN" sz="4000" dirty="0"/>
          </a:p>
        </p:txBody>
      </p:sp>
      <p:sp>
        <p:nvSpPr>
          <p:cNvPr id="82" name="文本框 81"/>
          <p:cNvSpPr txBox="1"/>
          <p:nvPr/>
        </p:nvSpPr>
        <p:spPr>
          <a:xfrm>
            <a:off x="881380" y="1576705"/>
            <a:ext cx="49657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3600" dirty="0"/>
              <a:t>1)</a:t>
            </a:r>
            <a:endParaRPr lang="en-US" altLang="zh-CN" sz="3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73" grpId="0"/>
      <p:bldP spid="47" grpId="0"/>
      <p:bldP spid="74" grpId="0"/>
      <p:bldP spid="48" grpId="0"/>
      <p:bldP spid="7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4" name="文本框 83"/>
          <p:cNvSpPr txBox="1"/>
          <p:nvPr>
            <p:custDataLst>
              <p:tags r:id="rId1"/>
            </p:custDataLst>
          </p:nvPr>
        </p:nvSpPr>
        <p:spPr>
          <a:xfrm>
            <a:off x="1001726" y="1986451"/>
            <a:ext cx="425378" cy="46037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r"/>
            <a:r>
              <a:rPr lang="en-US" altLang="zh-CN" sz="2400" dirty="0"/>
              <a:t>2)</a:t>
            </a:r>
            <a:endParaRPr lang="en-US" altLang="zh-CN" sz="2400" dirty="0"/>
          </a:p>
        </p:txBody>
      </p:sp>
      <p:sp>
        <p:nvSpPr>
          <p:cNvPr id="29" name="文本框 28"/>
          <p:cNvSpPr txBox="1"/>
          <p:nvPr>
            <p:custDataLst>
              <p:tags r:id="rId2"/>
            </p:custDataLst>
          </p:nvPr>
        </p:nvSpPr>
        <p:spPr>
          <a:xfrm>
            <a:off x="1111250" y="2593340"/>
            <a:ext cx="2226945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800" dirty="0"/>
              <a:t>/s/+/</a:t>
            </a:r>
            <a:r>
              <a:rPr lang="en-US" altLang="zh-CN" sz="2800" dirty="0" err="1"/>
              <a:t>ʌ</a:t>
            </a:r>
            <a:r>
              <a:rPr lang="en-US" altLang="zh-CN" sz="2800" dirty="0"/>
              <a:t>/+/d/</a:t>
            </a:r>
            <a:endParaRPr lang="en-US" altLang="zh-CN" sz="2800" dirty="0"/>
          </a:p>
        </p:txBody>
      </p:sp>
      <p:cxnSp>
        <p:nvCxnSpPr>
          <p:cNvPr id="40" name="直接箭头连接符 39"/>
          <p:cNvCxnSpPr/>
          <p:nvPr/>
        </p:nvCxnSpPr>
        <p:spPr>
          <a:xfrm>
            <a:off x="3437606" y="2864526"/>
            <a:ext cx="390618" cy="3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3928110" y="2600960"/>
            <a:ext cx="1570355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800" dirty="0"/>
              <a:t>/s</a:t>
            </a:r>
            <a:r>
              <a:rPr lang="en-US" altLang="zh-CN" sz="2800" dirty="0" err="1">
                <a:sym typeface="+mn-ea"/>
              </a:rPr>
              <a:t>ʌd</a:t>
            </a:r>
            <a:r>
              <a:rPr lang="en-US" altLang="zh-CN" sz="2800" dirty="0"/>
              <a:t>/</a:t>
            </a:r>
            <a:endParaRPr lang="en-US" altLang="zh-CN" sz="2800" dirty="0"/>
          </a:p>
        </p:txBody>
      </p:sp>
      <p:sp>
        <p:nvSpPr>
          <p:cNvPr id="61" name="文本框 60"/>
          <p:cNvSpPr txBox="1"/>
          <p:nvPr/>
        </p:nvSpPr>
        <p:spPr>
          <a:xfrm>
            <a:off x="6087745" y="2601595"/>
            <a:ext cx="2080260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800" dirty="0"/>
              <a:t>/h/+/ɒ/+/t/</a:t>
            </a:r>
            <a:endParaRPr lang="en-US" altLang="zh-CN" sz="2800" dirty="0"/>
          </a:p>
        </p:txBody>
      </p:sp>
      <p:cxnSp>
        <p:nvCxnSpPr>
          <p:cNvPr id="70" name="直接箭头连接符 69"/>
          <p:cNvCxnSpPr/>
          <p:nvPr/>
        </p:nvCxnSpPr>
        <p:spPr>
          <a:xfrm>
            <a:off x="8306055" y="2861351"/>
            <a:ext cx="390618" cy="3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文本框 78"/>
          <p:cNvSpPr txBox="1"/>
          <p:nvPr/>
        </p:nvSpPr>
        <p:spPr>
          <a:xfrm>
            <a:off x="9079865" y="2601595"/>
            <a:ext cx="1485265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800" dirty="0"/>
              <a:t>/h</a:t>
            </a:r>
            <a:r>
              <a:rPr lang="en-US" altLang="zh-CN" sz="2800" dirty="0" err="1"/>
              <a:t>ɒt</a:t>
            </a:r>
            <a:r>
              <a:rPr lang="en-US" altLang="zh-CN" sz="2800" dirty="0"/>
              <a:t>/</a:t>
            </a:r>
            <a:endParaRPr lang="en-US" altLang="zh-CN" sz="2800" dirty="0"/>
          </a:p>
        </p:txBody>
      </p:sp>
      <p:sp>
        <p:nvSpPr>
          <p:cNvPr id="30" name="文本框 29"/>
          <p:cNvSpPr txBox="1"/>
          <p:nvPr/>
        </p:nvSpPr>
        <p:spPr>
          <a:xfrm>
            <a:off x="1111250" y="3592195"/>
            <a:ext cx="2226945" cy="391795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r>
              <a:rPr lang="en-US" altLang="zh-CN" sz="2800" dirty="0"/>
              <a:t>/</a:t>
            </a:r>
            <a:r>
              <a:rPr lang="en-US" altLang="zh-CN" sz="2800" dirty="0" err="1">
                <a:sym typeface="+mn-ea"/>
              </a:rPr>
              <a:t>b</a:t>
            </a:r>
            <a:r>
              <a:rPr lang="en-US" altLang="zh-CN" sz="2800" dirty="0"/>
              <a:t>/+/</a:t>
            </a:r>
            <a:r>
              <a:rPr lang="en-US" altLang="zh-CN" sz="2800" dirty="0" err="1"/>
              <a:t>ʌ</a:t>
            </a:r>
            <a:r>
              <a:rPr lang="en-US" altLang="zh-CN" sz="2800" dirty="0"/>
              <a:t>/+/s/</a:t>
            </a:r>
            <a:endParaRPr lang="en-US" altLang="zh-CN" sz="2800" dirty="0"/>
          </a:p>
        </p:txBody>
      </p:sp>
      <p:cxnSp>
        <p:nvCxnSpPr>
          <p:cNvPr id="41" name="直接箭头连接符 40"/>
          <p:cNvCxnSpPr/>
          <p:nvPr/>
        </p:nvCxnSpPr>
        <p:spPr>
          <a:xfrm>
            <a:off x="3337911" y="3882698"/>
            <a:ext cx="390618" cy="3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文本框 52"/>
          <p:cNvSpPr txBox="1"/>
          <p:nvPr/>
        </p:nvSpPr>
        <p:spPr>
          <a:xfrm>
            <a:off x="3913505" y="3592830"/>
            <a:ext cx="1331595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800" dirty="0"/>
              <a:t>/</a:t>
            </a:r>
            <a:r>
              <a:rPr lang="en-US" altLang="zh-CN" sz="2800" dirty="0" err="1">
                <a:sym typeface="+mn-ea"/>
              </a:rPr>
              <a:t>bʌ</a:t>
            </a:r>
            <a:r>
              <a:rPr lang="en-US" altLang="zh-CN" sz="2800" dirty="0" err="1"/>
              <a:t>s</a:t>
            </a:r>
            <a:r>
              <a:rPr lang="en-US" altLang="zh-CN" sz="2800" dirty="0"/>
              <a:t>/</a:t>
            </a:r>
            <a:endParaRPr lang="en-US" altLang="zh-CN" sz="2800" dirty="0"/>
          </a:p>
        </p:txBody>
      </p:sp>
      <p:sp>
        <p:nvSpPr>
          <p:cNvPr id="62" name="文本框 61"/>
          <p:cNvSpPr txBox="1"/>
          <p:nvPr/>
        </p:nvSpPr>
        <p:spPr>
          <a:xfrm>
            <a:off x="6088380" y="3592195"/>
            <a:ext cx="2078990" cy="584200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r>
              <a:rPr lang="en-US" altLang="zh-CN" sz="2800" dirty="0"/>
              <a:t>/</a:t>
            </a:r>
            <a:r>
              <a:rPr lang="en-US" altLang="zh-CN" sz="2800" dirty="0">
                <a:sym typeface="+mn-ea"/>
              </a:rPr>
              <a:t>d</a:t>
            </a:r>
            <a:r>
              <a:rPr lang="en-US" altLang="zh-CN" sz="2800" dirty="0"/>
              <a:t>/+/ɒ/+/g/</a:t>
            </a:r>
            <a:endParaRPr lang="en-US" altLang="zh-CN" sz="2800" dirty="0"/>
          </a:p>
        </p:txBody>
      </p:sp>
      <p:cxnSp>
        <p:nvCxnSpPr>
          <p:cNvPr id="71" name="直接箭头连接符 70"/>
          <p:cNvCxnSpPr/>
          <p:nvPr/>
        </p:nvCxnSpPr>
        <p:spPr>
          <a:xfrm>
            <a:off x="8497825" y="3981123"/>
            <a:ext cx="390618" cy="3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文本框 79"/>
          <p:cNvSpPr txBox="1"/>
          <p:nvPr/>
        </p:nvSpPr>
        <p:spPr>
          <a:xfrm>
            <a:off x="9079865" y="3592830"/>
            <a:ext cx="1216660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800" dirty="0"/>
              <a:t>/</a:t>
            </a:r>
            <a:r>
              <a:rPr lang="en-US" altLang="zh-CN" sz="2800" dirty="0">
                <a:sym typeface="+mn-ea"/>
              </a:rPr>
              <a:t>d</a:t>
            </a:r>
            <a:r>
              <a:rPr lang="en-US" altLang="zh-CN" sz="2800" dirty="0" err="1"/>
              <a:t>ɒg</a:t>
            </a:r>
            <a:r>
              <a:rPr lang="en-US" altLang="zh-CN" sz="2800" dirty="0"/>
              <a:t>/</a:t>
            </a:r>
            <a:endParaRPr lang="en-US" altLang="zh-CN" sz="2800" dirty="0"/>
          </a:p>
        </p:txBody>
      </p:sp>
      <p:sp>
        <p:nvSpPr>
          <p:cNvPr id="31" name="文本框 30"/>
          <p:cNvSpPr txBox="1"/>
          <p:nvPr/>
        </p:nvSpPr>
        <p:spPr>
          <a:xfrm>
            <a:off x="1111885" y="4584065"/>
            <a:ext cx="2226310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800" dirty="0"/>
              <a:t>/</a:t>
            </a:r>
            <a:r>
              <a:rPr lang="en-US" altLang="zh-CN" sz="2800" dirty="0">
                <a:sym typeface="+mn-ea"/>
              </a:rPr>
              <a:t>p</a:t>
            </a:r>
            <a:r>
              <a:rPr lang="en-US" altLang="zh-CN" sz="2800" dirty="0"/>
              <a:t>/+/</a:t>
            </a:r>
            <a:r>
              <a:rPr lang="en-US" altLang="zh-CN" sz="2800" dirty="0" err="1"/>
              <a:t>ʌ</a:t>
            </a:r>
            <a:r>
              <a:rPr lang="en-US" altLang="zh-CN" sz="2800" dirty="0"/>
              <a:t>/+/b/</a:t>
            </a:r>
            <a:endParaRPr lang="en-US" altLang="zh-CN" sz="2800" dirty="0"/>
          </a:p>
        </p:txBody>
      </p:sp>
      <p:cxnSp>
        <p:nvCxnSpPr>
          <p:cNvPr id="42" name="直接箭头连接符 41"/>
          <p:cNvCxnSpPr/>
          <p:nvPr/>
        </p:nvCxnSpPr>
        <p:spPr>
          <a:xfrm>
            <a:off x="3337911" y="4749647"/>
            <a:ext cx="390618" cy="3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3913505" y="4584065"/>
            <a:ext cx="1331595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800" dirty="0"/>
              <a:t>/</a:t>
            </a:r>
            <a:r>
              <a:rPr lang="en-US" altLang="zh-CN" sz="2800" dirty="0">
                <a:sym typeface="+mn-ea"/>
              </a:rPr>
              <a:t>p</a:t>
            </a:r>
            <a:r>
              <a:rPr lang="en-US" altLang="zh-CN" sz="2800" dirty="0" err="1">
                <a:sym typeface="+mn-ea"/>
              </a:rPr>
              <a:t>ʌ</a:t>
            </a:r>
            <a:r>
              <a:rPr lang="en-US" altLang="zh-CN" sz="2800" dirty="0" err="1"/>
              <a:t>b</a:t>
            </a:r>
            <a:r>
              <a:rPr lang="en-US" altLang="zh-CN" sz="2800" dirty="0"/>
              <a:t>/</a:t>
            </a:r>
            <a:endParaRPr lang="en-US" altLang="zh-CN" sz="2800" dirty="0"/>
          </a:p>
        </p:txBody>
      </p:sp>
      <p:sp>
        <p:nvSpPr>
          <p:cNvPr id="63" name="文本框 62"/>
          <p:cNvSpPr txBox="1"/>
          <p:nvPr/>
        </p:nvSpPr>
        <p:spPr>
          <a:xfrm>
            <a:off x="6087110" y="4583430"/>
            <a:ext cx="2218690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800" dirty="0"/>
              <a:t>/w/+/ɒ/+/t/</a:t>
            </a:r>
            <a:endParaRPr lang="en-US" altLang="zh-CN" sz="2800" dirty="0"/>
          </a:p>
        </p:txBody>
      </p:sp>
      <p:cxnSp>
        <p:nvCxnSpPr>
          <p:cNvPr id="72" name="直接箭头连接符 71"/>
          <p:cNvCxnSpPr/>
          <p:nvPr/>
        </p:nvCxnSpPr>
        <p:spPr>
          <a:xfrm>
            <a:off x="8497825" y="4754092"/>
            <a:ext cx="390618" cy="3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文本框 80"/>
          <p:cNvSpPr txBox="1"/>
          <p:nvPr/>
        </p:nvSpPr>
        <p:spPr>
          <a:xfrm>
            <a:off x="9079865" y="4583430"/>
            <a:ext cx="1485265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800" dirty="0"/>
              <a:t>/w</a:t>
            </a:r>
            <a:r>
              <a:rPr lang="en-US" altLang="zh-CN" sz="2800" dirty="0">
                <a:sym typeface="+mn-ea"/>
              </a:rPr>
              <a:t>ɒt</a:t>
            </a:r>
            <a:r>
              <a:rPr lang="en-US" altLang="zh-CN" sz="2800" dirty="0"/>
              <a:t>/</a:t>
            </a:r>
            <a:endParaRPr lang="en-US" altLang="zh-CN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79" grpId="0"/>
      <p:bldP spid="53" grpId="0"/>
      <p:bldP spid="80" grpId="0"/>
      <p:bldP spid="3" grpId="0"/>
      <p:bldP spid="8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4" name="文本框 83"/>
          <p:cNvSpPr txBox="1"/>
          <p:nvPr>
            <p:custDataLst>
              <p:tags r:id="rId1"/>
            </p:custDataLst>
          </p:nvPr>
        </p:nvSpPr>
        <p:spPr>
          <a:xfrm>
            <a:off x="1001726" y="1986451"/>
            <a:ext cx="425378" cy="46037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r"/>
            <a:r>
              <a:rPr lang="en-US" altLang="zh-CN" sz="2400" dirty="0"/>
              <a:t>2)</a:t>
            </a:r>
            <a:endParaRPr lang="en-US" altLang="zh-CN" sz="2400" dirty="0"/>
          </a:p>
        </p:txBody>
      </p:sp>
      <p:sp>
        <p:nvSpPr>
          <p:cNvPr id="29" name="文本框 28"/>
          <p:cNvSpPr txBox="1"/>
          <p:nvPr>
            <p:custDataLst>
              <p:tags r:id="rId2"/>
            </p:custDataLst>
          </p:nvPr>
        </p:nvSpPr>
        <p:spPr>
          <a:xfrm>
            <a:off x="1111250" y="2593340"/>
            <a:ext cx="2226945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800" dirty="0"/>
              <a:t>/p/+/</a:t>
            </a:r>
            <a:r>
              <a:rPr lang="en-US" altLang="zh-CN" sz="2800" dirty="0" err="1"/>
              <a:t>ʊ</a:t>
            </a:r>
            <a:r>
              <a:rPr lang="en-US" altLang="zh-CN" sz="2800" dirty="0"/>
              <a:t>/+/t/</a:t>
            </a:r>
            <a:endParaRPr lang="en-US" altLang="zh-CN" sz="2800" dirty="0"/>
          </a:p>
        </p:txBody>
      </p:sp>
      <p:cxnSp>
        <p:nvCxnSpPr>
          <p:cNvPr id="40" name="直接箭头连接符 39"/>
          <p:cNvCxnSpPr/>
          <p:nvPr/>
        </p:nvCxnSpPr>
        <p:spPr>
          <a:xfrm>
            <a:off x="3437606" y="2864526"/>
            <a:ext cx="390618" cy="3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3928110" y="2600960"/>
            <a:ext cx="1570355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800" dirty="0"/>
              <a:t>/p</a:t>
            </a:r>
            <a:r>
              <a:rPr lang="en-US" altLang="zh-CN" sz="2800" dirty="0" err="1">
                <a:sym typeface="+mn-ea"/>
              </a:rPr>
              <a:t>ʊt</a:t>
            </a:r>
            <a:r>
              <a:rPr lang="en-US" altLang="zh-CN" sz="2800" dirty="0"/>
              <a:t>/</a:t>
            </a:r>
            <a:endParaRPr lang="en-US" altLang="zh-CN" sz="2800" dirty="0"/>
          </a:p>
        </p:txBody>
      </p:sp>
      <p:sp>
        <p:nvSpPr>
          <p:cNvPr id="61" name="文本框 60"/>
          <p:cNvSpPr txBox="1"/>
          <p:nvPr/>
        </p:nvSpPr>
        <p:spPr>
          <a:xfrm>
            <a:off x="6087745" y="2601595"/>
            <a:ext cx="2218055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800" dirty="0"/>
              <a:t>/w/+/e/+/n/</a:t>
            </a:r>
            <a:endParaRPr lang="en-US" altLang="zh-CN" sz="2800" dirty="0"/>
          </a:p>
        </p:txBody>
      </p:sp>
      <p:cxnSp>
        <p:nvCxnSpPr>
          <p:cNvPr id="70" name="直接箭头连接符 69"/>
          <p:cNvCxnSpPr/>
          <p:nvPr/>
        </p:nvCxnSpPr>
        <p:spPr>
          <a:xfrm>
            <a:off x="8306055" y="2861351"/>
            <a:ext cx="390618" cy="3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文本框 78"/>
          <p:cNvSpPr txBox="1"/>
          <p:nvPr/>
        </p:nvSpPr>
        <p:spPr>
          <a:xfrm>
            <a:off x="9079865" y="2601595"/>
            <a:ext cx="1485265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800" dirty="0"/>
              <a:t>/w</a:t>
            </a:r>
            <a:r>
              <a:rPr lang="en-US" altLang="zh-CN" sz="2800" dirty="0">
                <a:sym typeface="+mn-ea"/>
              </a:rPr>
              <a:t>en</a:t>
            </a:r>
            <a:r>
              <a:rPr lang="en-US" altLang="zh-CN" sz="2800" dirty="0"/>
              <a:t>/</a:t>
            </a:r>
            <a:endParaRPr lang="en-US" altLang="zh-CN" sz="2800" dirty="0"/>
          </a:p>
        </p:txBody>
      </p:sp>
      <p:sp>
        <p:nvSpPr>
          <p:cNvPr id="30" name="文本框 29"/>
          <p:cNvSpPr txBox="1"/>
          <p:nvPr/>
        </p:nvSpPr>
        <p:spPr>
          <a:xfrm>
            <a:off x="1111250" y="3592195"/>
            <a:ext cx="2226945" cy="391795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r>
              <a:rPr lang="en-US" altLang="zh-CN" sz="2800" dirty="0"/>
              <a:t>/</a:t>
            </a:r>
            <a:r>
              <a:rPr lang="en-US" altLang="zh-CN" sz="2800" dirty="0" err="1">
                <a:sym typeface="+mn-ea"/>
              </a:rPr>
              <a:t>b</a:t>
            </a:r>
            <a:r>
              <a:rPr lang="en-US" altLang="zh-CN" sz="2800" dirty="0"/>
              <a:t>/+/</a:t>
            </a:r>
            <a:r>
              <a:rPr lang="en-US" altLang="zh-CN" sz="2800" dirty="0" err="1"/>
              <a:t>ʊ</a:t>
            </a:r>
            <a:r>
              <a:rPr lang="en-US" altLang="zh-CN" sz="2800" dirty="0"/>
              <a:t>/+/l/</a:t>
            </a:r>
            <a:endParaRPr lang="en-US" altLang="zh-CN" sz="2800" dirty="0"/>
          </a:p>
        </p:txBody>
      </p:sp>
      <p:cxnSp>
        <p:nvCxnSpPr>
          <p:cNvPr id="41" name="直接箭头连接符 40"/>
          <p:cNvCxnSpPr/>
          <p:nvPr/>
        </p:nvCxnSpPr>
        <p:spPr>
          <a:xfrm>
            <a:off x="3337911" y="3882698"/>
            <a:ext cx="390618" cy="3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文本框 52"/>
          <p:cNvSpPr txBox="1"/>
          <p:nvPr/>
        </p:nvSpPr>
        <p:spPr>
          <a:xfrm>
            <a:off x="3913505" y="3592830"/>
            <a:ext cx="1331595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800" dirty="0"/>
              <a:t>/</a:t>
            </a:r>
            <a:r>
              <a:rPr lang="en-US" altLang="zh-CN" sz="2800" dirty="0" err="1">
                <a:sym typeface="+mn-ea"/>
              </a:rPr>
              <a:t>bʊl</a:t>
            </a:r>
            <a:r>
              <a:rPr lang="en-US" altLang="zh-CN" sz="2800" dirty="0"/>
              <a:t>/</a:t>
            </a:r>
            <a:endParaRPr lang="en-US" altLang="zh-CN" sz="2800" dirty="0"/>
          </a:p>
        </p:txBody>
      </p:sp>
      <p:sp>
        <p:nvSpPr>
          <p:cNvPr id="62" name="文本框 61"/>
          <p:cNvSpPr txBox="1"/>
          <p:nvPr/>
        </p:nvSpPr>
        <p:spPr>
          <a:xfrm>
            <a:off x="6088380" y="3592195"/>
            <a:ext cx="2078990" cy="584200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r>
              <a:rPr lang="en-US" altLang="zh-CN" sz="2800" dirty="0"/>
              <a:t>/j/+/e/+/s/</a:t>
            </a:r>
            <a:endParaRPr lang="en-US" altLang="zh-CN" sz="2800" dirty="0"/>
          </a:p>
        </p:txBody>
      </p:sp>
      <p:cxnSp>
        <p:nvCxnSpPr>
          <p:cNvPr id="71" name="直接箭头连接符 70"/>
          <p:cNvCxnSpPr/>
          <p:nvPr/>
        </p:nvCxnSpPr>
        <p:spPr>
          <a:xfrm>
            <a:off x="8497825" y="3981123"/>
            <a:ext cx="390618" cy="3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文本框 79"/>
          <p:cNvSpPr txBox="1"/>
          <p:nvPr/>
        </p:nvSpPr>
        <p:spPr>
          <a:xfrm>
            <a:off x="9079865" y="3592830"/>
            <a:ext cx="1216660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800" dirty="0"/>
              <a:t>/j</a:t>
            </a:r>
            <a:r>
              <a:rPr lang="en-US" altLang="zh-CN" sz="2800" dirty="0">
                <a:sym typeface="+mn-ea"/>
              </a:rPr>
              <a:t>es</a:t>
            </a:r>
            <a:r>
              <a:rPr lang="en-US" altLang="zh-CN" sz="2800" dirty="0"/>
              <a:t>/</a:t>
            </a:r>
            <a:endParaRPr lang="en-US" altLang="zh-CN" sz="2800" dirty="0"/>
          </a:p>
        </p:txBody>
      </p:sp>
      <p:sp>
        <p:nvSpPr>
          <p:cNvPr id="31" name="文本框 30"/>
          <p:cNvSpPr txBox="1"/>
          <p:nvPr/>
        </p:nvSpPr>
        <p:spPr>
          <a:xfrm>
            <a:off x="1111885" y="4584065"/>
            <a:ext cx="2226310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800" dirty="0"/>
              <a:t>/f/+/</a:t>
            </a:r>
            <a:r>
              <a:rPr lang="en-US" altLang="zh-CN" sz="2800" dirty="0" err="1"/>
              <a:t>ʊ</a:t>
            </a:r>
            <a:r>
              <a:rPr lang="en-US" altLang="zh-CN" sz="2800" dirty="0"/>
              <a:t>/+/t/</a:t>
            </a:r>
            <a:endParaRPr lang="en-US" altLang="zh-CN" sz="2800" dirty="0"/>
          </a:p>
        </p:txBody>
      </p:sp>
      <p:cxnSp>
        <p:nvCxnSpPr>
          <p:cNvPr id="42" name="直接箭头连接符 41"/>
          <p:cNvCxnSpPr/>
          <p:nvPr/>
        </p:nvCxnSpPr>
        <p:spPr>
          <a:xfrm>
            <a:off x="3337911" y="4749647"/>
            <a:ext cx="390618" cy="3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3913505" y="4584065"/>
            <a:ext cx="1331595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800" dirty="0"/>
              <a:t>/f</a:t>
            </a:r>
            <a:r>
              <a:rPr lang="en-US" altLang="zh-CN" sz="2800" dirty="0" err="1">
                <a:sym typeface="+mn-ea"/>
              </a:rPr>
              <a:t>ʊt</a:t>
            </a:r>
            <a:r>
              <a:rPr lang="en-US" altLang="zh-CN" sz="2800" dirty="0"/>
              <a:t>/</a:t>
            </a:r>
            <a:endParaRPr lang="en-US" altLang="zh-CN" sz="2800" dirty="0"/>
          </a:p>
        </p:txBody>
      </p:sp>
      <p:sp>
        <p:nvSpPr>
          <p:cNvPr id="63" name="文本框 62"/>
          <p:cNvSpPr txBox="1"/>
          <p:nvPr/>
        </p:nvSpPr>
        <p:spPr>
          <a:xfrm>
            <a:off x="6087110" y="4583430"/>
            <a:ext cx="2218690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800" dirty="0"/>
              <a:t>/w/+/aɪ/+/t/</a:t>
            </a:r>
            <a:endParaRPr lang="en-US" altLang="zh-CN" sz="2800" dirty="0"/>
          </a:p>
        </p:txBody>
      </p:sp>
      <p:cxnSp>
        <p:nvCxnSpPr>
          <p:cNvPr id="72" name="直接箭头连接符 71"/>
          <p:cNvCxnSpPr/>
          <p:nvPr/>
        </p:nvCxnSpPr>
        <p:spPr>
          <a:xfrm>
            <a:off x="8497825" y="4754092"/>
            <a:ext cx="390618" cy="3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文本框 80"/>
          <p:cNvSpPr txBox="1"/>
          <p:nvPr/>
        </p:nvSpPr>
        <p:spPr>
          <a:xfrm>
            <a:off x="9079865" y="4583430"/>
            <a:ext cx="1485265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800" dirty="0"/>
              <a:t>/w</a:t>
            </a:r>
            <a:r>
              <a:rPr lang="en-US" altLang="zh-CN" sz="2800" dirty="0">
                <a:sym typeface="+mn-ea"/>
              </a:rPr>
              <a:t>aɪt</a:t>
            </a:r>
            <a:r>
              <a:rPr lang="en-US" altLang="zh-CN" sz="2800" dirty="0"/>
              <a:t>/</a:t>
            </a:r>
            <a:endParaRPr lang="en-US" altLang="zh-CN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79" grpId="0"/>
      <p:bldP spid="53" grpId="0"/>
      <p:bldP spid="80" grpId="0"/>
      <p:bldP spid="3" grpId="0"/>
      <p:bldP spid="8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6935" y="817880"/>
            <a:ext cx="2498090" cy="32321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noAutofit/>
          </a:bodyPr>
          <a:lstStyle/>
          <a:p>
            <a:r>
              <a:rPr lang="en-US" altLang="zh-CN" b="1" dirty="0"/>
              <a:t>Learning </a:t>
            </a:r>
            <a:r>
              <a:rPr lang="en-US" altLang="zh-CN" b="1" dirty="0" err="1"/>
              <a:t>Activel</a:t>
            </a:r>
            <a:r>
              <a:rPr lang="en-US" altLang="zh-CN" b="1" dirty="0" err="1"/>
              <a:t>y</a:t>
            </a:r>
            <a:endParaRPr lang="zh-CN" altLang="en-US" b="1" dirty="0"/>
          </a:p>
        </p:txBody>
      </p:sp>
      <p:sp>
        <p:nvSpPr>
          <p:cNvPr id="21" name="文本框 20"/>
          <p:cNvSpPr txBox="1"/>
          <p:nvPr/>
        </p:nvSpPr>
        <p:spPr>
          <a:xfrm>
            <a:off x="877128" y="1358908"/>
            <a:ext cx="10140059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listen the words  and find the right place for them.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听单词，并将它们正确归类。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home-symbol_16027"/>
          <p:cNvSpPr/>
          <p:nvPr/>
        </p:nvSpPr>
        <p:spPr>
          <a:xfrm flipH="1">
            <a:off x="1344930" y="3180080"/>
            <a:ext cx="2867025" cy="2999105"/>
          </a:xfrm>
          <a:custGeom>
            <a:avLst/>
            <a:gdLst>
              <a:gd name="connsiteX0" fmla="*/ 298803 w 602584"/>
              <a:gd name="connsiteY0" fmla="*/ 124765 h 549493"/>
              <a:gd name="connsiteX1" fmla="*/ 109692 w 602584"/>
              <a:gd name="connsiteY1" fmla="*/ 318544 h 549493"/>
              <a:gd name="connsiteX2" fmla="*/ 109692 w 602584"/>
              <a:gd name="connsiteY2" fmla="*/ 525539 h 549493"/>
              <a:gd name="connsiteX3" fmla="*/ 220710 w 602584"/>
              <a:gd name="connsiteY3" fmla="*/ 525539 h 549493"/>
              <a:gd name="connsiteX4" fmla="*/ 378550 w 602584"/>
              <a:gd name="connsiteY4" fmla="*/ 525539 h 549493"/>
              <a:gd name="connsiteX5" fmla="*/ 493539 w 602584"/>
              <a:gd name="connsiteY5" fmla="*/ 525539 h 549493"/>
              <a:gd name="connsiteX6" fmla="*/ 493539 w 602584"/>
              <a:gd name="connsiteY6" fmla="*/ 318544 h 549493"/>
              <a:gd name="connsiteX7" fmla="*/ 308068 w 602584"/>
              <a:gd name="connsiteY7" fmla="*/ 99325 h 549493"/>
              <a:gd name="connsiteX8" fmla="*/ 516537 w 602584"/>
              <a:gd name="connsiteY8" fmla="*/ 304998 h 549493"/>
              <a:gd name="connsiteX9" fmla="*/ 517530 w 602584"/>
              <a:gd name="connsiteY9" fmla="*/ 313588 h 549493"/>
              <a:gd name="connsiteX10" fmla="*/ 517530 w 602584"/>
              <a:gd name="connsiteY10" fmla="*/ 529173 h 549493"/>
              <a:gd name="connsiteX11" fmla="*/ 510581 w 602584"/>
              <a:gd name="connsiteY11" fmla="*/ 549493 h 549493"/>
              <a:gd name="connsiteX12" fmla="*/ 94636 w 602584"/>
              <a:gd name="connsiteY12" fmla="*/ 549493 h 549493"/>
              <a:gd name="connsiteX13" fmla="*/ 85701 w 602584"/>
              <a:gd name="connsiteY13" fmla="*/ 529173 h 549493"/>
              <a:gd name="connsiteX14" fmla="*/ 85701 w 602584"/>
              <a:gd name="connsiteY14" fmla="*/ 313588 h 549493"/>
              <a:gd name="connsiteX15" fmla="*/ 87687 w 602584"/>
              <a:gd name="connsiteY15" fmla="*/ 305163 h 549493"/>
              <a:gd name="connsiteX16" fmla="*/ 291192 w 602584"/>
              <a:gd name="connsiteY16" fmla="*/ 99490 h 549493"/>
              <a:gd name="connsiteX17" fmla="*/ 308068 w 602584"/>
              <a:gd name="connsiteY17" fmla="*/ 99325 h 549493"/>
              <a:gd name="connsiteX18" fmla="*/ 109691 w 602584"/>
              <a:gd name="connsiteY18" fmla="*/ 70212 h 549493"/>
              <a:gd name="connsiteX19" fmla="*/ 109691 w 602584"/>
              <a:gd name="connsiteY19" fmla="*/ 186186 h 549493"/>
              <a:gd name="connsiteX20" fmla="*/ 157673 w 602584"/>
              <a:gd name="connsiteY20" fmla="*/ 137451 h 549493"/>
              <a:gd name="connsiteX21" fmla="*/ 157673 w 602584"/>
              <a:gd name="connsiteY21" fmla="*/ 70212 h 549493"/>
              <a:gd name="connsiteX22" fmla="*/ 299635 w 602584"/>
              <a:gd name="connsiteY22" fmla="*/ 0 h 549493"/>
              <a:gd name="connsiteX23" fmla="*/ 308073 w 602584"/>
              <a:gd name="connsiteY23" fmla="*/ 3635 h 549493"/>
              <a:gd name="connsiteX24" fmla="*/ 599110 w 602584"/>
              <a:gd name="connsiteY24" fmla="*/ 295056 h 549493"/>
              <a:gd name="connsiteX25" fmla="*/ 599110 w 602584"/>
              <a:gd name="connsiteY25" fmla="*/ 312072 h 549493"/>
              <a:gd name="connsiteX26" fmla="*/ 590672 w 602584"/>
              <a:gd name="connsiteY26" fmla="*/ 315542 h 549493"/>
              <a:gd name="connsiteX27" fmla="*/ 582068 w 602584"/>
              <a:gd name="connsiteY27" fmla="*/ 312072 h 549493"/>
              <a:gd name="connsiteX28" fmla="*/ 299635 w 602584"/>
              <a:gd name="connsiteY28" fmla="*/ 29076 h 549493"/>
              <a:gd name="connsiteX29" fmla="*/ 107871 w 602584"/>
              <a:gd name="connsiteY29" fmla="*/ 223853 h 549493"/>
              <a:gd name="connsiteX30" fmla="*/ 107705 w 602584"/>
              <a:gd name="connsiteY30" fmla="*/ 223853 h 549493"/>
              <a:gd name="connsiteX31" fmla="*/ 21006 w 602584"/>
              <a:gd name="connsiteY31" fmla="*/ 311907 h 549493"/>
              <a:gd name="connsiteX32" fmla="*/ 3799 w 602584"/>
              <a:gd name="connsiteY32" fmla="*/ 312072 h 549493"/>
              <a:gd name="connsiteX33" fmla="*/ 3302 w 602584"/>
              <a:gd name="connsiteY33" fmla="*/ 295221 h 549493"/>
              <a:gd name="connsiteX34" fmla="*/ 85700 w 602584"/>
              <a:gd name="connsiteY34" fmla="*/ 210471 h 549493"/>
              <a:gd name="connsiteX35" fmla="*/ 85700 w 602584"/>
              <a:gd name="connsiteY35" fmla="*/ 49231 h 549493"/>
              <a:gd name="connsiteX36" fmla="*/ 99433 w 602584"/>
              <a:gd name="connsiteY36" fmla="*/ 46257 h 549493"/>
              <a:gd name="connsiteX37" fmla="*/ 171406 w 602584"/>
              <a:gd name="connsiteY37" fmla="*/ 46257 h 549493"/>
              <a:gd name="connsiteX38" fmla="*/ 181664 w 602584"/>
              <a:gd name="connsiteY38" fmla="*/ 49231 h 549493"/>
              <a:gd name="connsiteX39" fmla="*/ 181664 w 602584"/>
              <a:gd name="connsiteY39" fmla="*/ 113000 h 549493"/>
              <a:gd name="connsiteX40" fmla="*/ 290204 w 602584"/>
              <a:gd name="connsiteY40" fmla="*/ 3635 h 549493"/>
              <a:gd name="connsiteX41" fmla="*/ 299635 w 602584"/>
              <a:gd name="connsiteY41" fmla="*/ 0 h 549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602584" h="549493">
                <a:moveTo>
                  <a:pt x="298803" y="124765"/>
                </a:moveTo>
                <a:lnTo>
                  <a:pt x="109692" y="318544"/>
                </a:lnTo>
                <a:lnTo>
                  <a:pt x="109692" y="525539"/>
                </a:lnTo>
                <a:lnTo>
                  <a:pt x="220710" y="525539"/>
                </a:lnTo>
                <a:lnTo>
                  <a:pt x="378550" y="525539"/>
                </a:lnTo>
                <a:lnTo>
                  <a:pt x="493539" y="525539"/>
                </a:lnTo>
                <a:lnTo>
                  <a:pt x="493539" y="318544"/>
                </a:lnTo>
                <a:close/>
                <a:moveTo>
                  <a:pt x="308068" y="99325"/>
                </a:moveTo>
                <a:lnTo>
                  <a:pt x="516537" y="304998"/>
                </a:lnTo>
                <a:cubicBezTo>
                  <a:pt x="518853" y="307311"/>
                  <a:pt x="517530" y="310284"/>
                  <a:pt x="517530" y="313588"/>
                </a:cubicBezTo>
                <a:lnTo>
                  <a:pt x="517530" y="529173"/>
                </a:lnTo>
                <a:cubicBezTo>
                  <a:pt x="517530" y="535781"/>
                  <a:pt x="517199" y="549493"/>
                  <a:pt x="510581" y="549493"/>
                </a:cubicBezTo>
                <a:lnTo>
                  <a:pt x="94636" y="549493"/>
                </a:lnTo>
                <a:cubicBezTo>
                  <a:pt x="88017" y="549493"/>
                  <a:pt x="85701" y="535781"/>
                  <a:pt x="85701" y="529173"/>
                </a:cubicBezTo>
                <a:lnTo>
                  <a:pt x="85701" y="313588"/>
                </a:lnTo>
                <a:cubicBezTo>
                  <a:pt x="85701" y="310449"/>
                  <a:pt x="85370" y="307311"/>
                  <a:pt x="87687" y="305163"/>
                </a:cubicBezTo>
                <a:lnTo>
                  <a:pt x="291192" y="99490"/>
                </a:lnTo>
                <a:cubicBezTo>
                  <a:pt x="295825" y="94864"/>
                  <a:pt x="303270" y="94699"/>
                  <a:pt x="308068" y="99325"/>
                </a:cubicBezTo>
                <a:close/>
                <a:moveTo>
                  <a:pt x="109691" y="70212"/>
                </a:moveTo>
                <a:lnTo>
                  <a:pt x="109691" y="186186"/>
                </a:lnTo>
                <a:lnTo>
                  <a:pt x="157673" y="137451"/>
                </a:lnTo>
                <a:lnTo>
                  <a:pt x="157673" y="70212"/>
                </a:lnTo>
                <a:close/>
                <a:moveTo>
                  <a:pt x="299635" y="0"/>
                </a:moveTo>
                <a:cubicBezTo>
                  <a:pt x="302613" y="165"/>
                  <a:pt x="305922" y="1322"/>
                  <a:pt x="308073" y="3635"/>
                </a:cubicBezTo>
                <a:lnTo>
                  <a:pt x="599110" y="295056"/>
                </a:lnTo>
                <a:cubicBezTo>
                  <a:pt x="603743" y="299847"/>
                  <a:pt x="603743" y="307447"/>
                  <a:pt x="599110" y="312072"/>
                </a:cubicBezTo>
                <a:cubicBezTo>
                  <a:pt x="596794" y="314385"/>
                  <a:pt x="593650" y="315542"/>
                  <a:pt x="590672" y="315542"/>
                </a:cubicBezTo>
                <a:cubicBezTo>
                  <a:pt x="587529" y="315542"/>
                  <a:pt x="584385" y="314385"/>
                  <a:pt x="582068" y="312072"/>
                </a:cubicBezTo>
                <a:lnTo>
                  <a:pt x="299635" y="29076"/>
                </a:lnTo>
                <a:lnTo>
                  <a:pt x="107871" y="223853"/>
                </a:lnTo>
                <a:lnTo>
                  <a:pt x="107705" y="223853"/>
                </a:lnTo>
                <a:lnTo>
                  <a:pt x="21006" y="311907"/>
                </a:lnTo>
                <a:cubicBezTo>
                  <a:pt x="16374" y="316698"/>
                  <a:pt x="8597" y="316698"/>
                  <a:pt x="3799" y="312072"/>
                </a:cubicBezTo>
                <a:cubicBezTo>
                  <a:pt x="-834" y="307447"/>
                  <a:pt x="-1496" y="299847"/>
                  <a:pt x="3302" y="295221"/>
                </a:cubicBezTo>
                <a:lnTo>
                  <a:pt x="85700" y="210471"/>
                </a:lnTo>
                <a:lnTo>
                  <a:pt x="85700" y="49231"/>
                </a:lnTo>
                <a:cubicBezTo>
                  <a:pt x="85700" y="42623"/>
                  <a:pt x="92814" y="46257"/>
                  <a:pt x="99433" y="46257"/>
                </a:cubicBezTo>
                <a:lnTo>
                  <a:pt x="171406" y="46257"/>
                </a:lnTo>
                <a:cubicBezTo>
                  <a:pt x="178024" y="46257"/>
                  <a:pt x="181664" y="42623"/>
                  <a:pt x="181664" y="49231"/>
                </a:cubicBezTo>
                <a:lnTo>
                  <a:pt x="181664" y="113000"/>
                </a:lnTo>
                <a:lnTo>
                  <a:pt x="290204" y="3635"/>
                </a:lnTo>
                <a:cubicBezTo>
                  <a:pt x="292520" y="1322"/>
                  <a:pt x="296326" y="0"/>
                  <a:pt x="299635" y="0"/>
                </a:cubicBezTo>
                <a:close/>
              </a:path>
            </a:pathLst>
          </a:custGeom>
          <a:solidFill>
            <a:schemeClr val="accent1"/>
          </a:solidFill>
          <a:ln w="47625">
            <a:solidFill>
              <a:srgbClr val="4D79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home-symbol_16027"/>
          <p:cNvSpPr/>
          <p:nvPr/>
        </p:nvSpPr>
        <p:spPr>
          <a:xfrm flipH="1">
            <a:off x="7125970" y="3180080"/>
            <a:ext cx="2834640" cy="2999105"/>
          </a:xfrm>
          <a:custGeom>
            <a:avLst/>
            <a:gdLst>
              <a:gd name="connsiteX0" fmla="*/ 298803 w 602584"/>
              <a:gd name="connsiteY0" fmla="*/ 124765 h 549493"/>
              <a:gd name="connsiteX1" fmla="*/ 109692 w 602584"/>
              <a:gd name="connsiteY1" fmla="*/ 318544 h 549493"/>
              <a:gd name="connsiteX2" fmla="*/ 109692 w 602584"/>
              <a:gd name="connsiteY2" fmla="*/ 525539 h 549493"/>
              <a:gd name="connsiteX3" fmla="*/ 220710 w 602584"/>
              <a:gd name="connsiteY3" fmla="*/ 525539 h 549493"/>
              <a:gd name="connsiteX4" fmla="*/ 378550 w 602584"/>
              <a:gd name="connsiteY4" fmla="*/ 525539 h 549493"/>
              <a:gd name="connsiteX5" fmla="*/ 493539 w 602584"/>
              <a:gd name="connsiteY5" fmla="*/ 525539 h 549493"/>
              <a:gd name="connsiteX6" fmla="*/ 493539 w 602584"/>
              <a:gd name="connsiteY6" fmla="*/ 318544 h 549493"/>
              <a:gd name="connsiteX7" fmla="*/ 308068 w 602584"/>
              <a:gd name="connsiteY7" fmla="*/ 99325 h 549493"/>
              <a:gd name="connsiteX8" fmla="*/ 516537 w 602584"/>
              <a:gd name="connsiteY8" fmla="*/ 304998 h 549493"/>
              <a:gd name="connsiteX9" fmla="*/ 517530 w 602584"/>
              <a:gd name="connsiteY9" fmla="*/ 313588 h 549493"/>
              <a:gd name="connsiteX10" fmla="*/ 517530 w 602584"/>
              <a:gd name="connsiteY10" fmla="*/ 529173 h 549493"/>
              <a:gd name="connsiteX11" fmla="*/ 510581 w 602584"/>
              <a:gd name="connsiteY11" fmla="*/ 549493 h 549493"/>
              <a:gd name="connsiteX12" fmla="*/ 94636 w 602584"/>
              <a:gd name="connsiteY12" fmla="*/ 549493 h 549493"/>
              <a:gd name="connsiteX13" fmla="*/ 85701 w 602584"/>
              <a:gd name="connsiteY13" fmla="*/ 529173 h 549493"/>
              <a:gd name="connsiteX14" fmla="*/ 85701 w 602584"/>
              <a:gd name="connsiteY14" fmla="*/ 313588 h 549493"/>
              <a:gd name="connsiteX15" fmla="*/ 87687 w 602584"/>
              <a:gd name="connsiteY15" fmla="*/ 305163 h 549493"/>
              <a:gd name="connsiteX16" fmla="*/ 291192 w 602584"/>
              <a:gd name="connsiteY16" fmla="*/ 99490 h 549493"/>
              <a:gd name="connsiteX17" fmla="*/ 308068 w 602584"/>
              <a:gd name="connsiteY17" fmla="*/ 99325 h 549493"/>
              <a:gd name="connsiteX18" fmla="*/ 109691 w 602584"/>
              <a:gd name="connsiteY18" fmla="*/ 70212 h 549493"/>
              <a:gd name="connsiteX19" fmla="*/ 109691 w 602584"/>
              <a:gd name="connsiteY19" fmla="*/ 186186 h 549493"/>
              <a:gd name="connsiteX20" fmla="*/ 157673 w 602584"/>
              <a:gd name="connsiteY20" fmla="*/ 137451 h 549493"/>
              <a:gd name="connsiteX21" fmla="*/ 157673 w 602584"/>
              <a:gd name="connsiteY21" fmla="*/ 70212 h 549493"/>
              <a:gd name="connsiteX22" fmla="*/ 299635 w 602584"/>
              <a:gd name="connsiteY22" fmla="*/ 0 h 549493"/>
              <a:gd name="connsiteX23" fmla="*/ 308073 w 602584"/>
              <a:gd name="connsiteY23" fmla="*/ 3635 h 549493"/>
              <a:gd name="connsiteX24" fmla="*/ 599110 w 602584"/>
              <a:gd name="connsiteY24" fmla="*/ 295056 h 549493"/>
              <a:gd name="connsiteX25" fmla="*/ 599110 w 602584"/>
              <a:gd name="connsiteY25" fmla="*/ 312072 h 549493"/>
              <a:gd name="connsiteX26" fmla="*/ 590672 w 602584"/>
              <a:gd name="connsiteY26" fmla="*/ 315542 h 549493"/>
              <a:gd name="connsiteX27" fmla="*/ 582068 w 602584"/>
              <a:gd name="connsiteY27" fmla="*/ 312072 h 549493"/>
              <a:gd name="connsiteX28" fmla="*/ 299635 w 602584"/>
              <a:gd name="connsiteY28" fmla="*/ 29076 h 549493"/>
              <a:gd name="connsiteX29" fmla="*/ 107871 w 602584"/>
              <a:gd name="connsiteY29" fmla="*/ 223853 h 549493"/>
              <a:gd name="connsiteX30" fmla="*/ 107705 w 602584"/>
              <a:gd name="connsiteY30" fmla="*/ 223853 h 549493"/>
              <a:gd name="connsiteX31" fmla="*/ 21006 w 602584"/>
              <a:gd name="connsiteY31" fmla="*/ 311907 h 549493"/>
              <a:gd name="connsiteX32" fmla="*/ 3799 w 602584"/>
              <a:gd name="connsiteY32" fmla="*/ 312072 h 549493"/>
              <a:gd name="connsiteX33" fmla="*/ 3302 w 602584"/>
              <a:gd name="connsiteY33" fmla="*/ 295221 h 549493"/>
              <a:gd name="connsiteX34" fmla="*/ 85700 w 602584"/>
              <a:gd name="connsiteY34" fmla="*/ 210471 h 549493"/>
              <a:gd name="connsiteX35" fmla="*/ 85700 w 602584"/>
              <a:gd name="connsiteY35" fmla="*/ 49231 h 549493"/>
              <a:gd name="connsiteX36" fmla="*/ 99433 w 602584"/>
              <a:gd name="connsiteY36" fmla="*/ 46257 h 549493"/>
              <a:gd name="connsiteX37" fmla="*/ 171406 w 602584"/>
              <a:gd name="connsiteY37" fmla="*/ 46257 h 549493"/>
              <a:gd name="connsiteX38" fmla="*/ 181664 w 602584"/>
              <a:gd name="connsiteY38" fmla="*/ 49231 h 549493"/>
              <a:gd name="connsiteX39" fmla="*/ 181664 w 602584"/>
              <a:gd name="connsiteY39" fmla="*/ 113000 h 549493"/>
              <a:gd name="connsiteX40" fmla="*/ 290204 w 602584"/>
              <a:gd name="connsiteY40" fmla="*/ 3635 h 549493"/>
              <a:gd name="connsiteX41" fmla="*/ 299635 w 602584"/>
              <a:gd name="connsiteY41" fmla="*/ 0 h 549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602584" h="549493">
                <a:moveTo>
                  <a:pt x="298803" y="124765"/>
                </a:moveTo>
                <a:lnTo>
                  <a:pt x="109692" y="318544"/>
                </a:lnTo>
                <a:lnTo>
                  <a:pt x="109692" y="525539"/>
                </a:lnTo>
                <a:lnTo>
                  <a:pt x="220710" y="525539"/>
                </a:lnTo>
                <a:lnTo>
                  <a:pt x="378550" y="525539"/>
                </a:lnTo>
                <a:lnTo>
                  <a:pt x="493539" y="525539"/>
                </a:lnTo>
                <a:lnTo>
                  <a:pt x="493539" y="318544"/>
                </a:lnTo>
                <a:close/>
                <a:moveTo>
                  <a:pt x="308068" y="99325"/>
                </a:moveTo>
                <a:lnTo>
                  <a:pt x="516537" y="304998"/>
                </a:lnTo>
                <a:cubicBezTo>
                  <a:pt x="518853" y="307311"/>
                  <a:pt x="517530" y="310284"/>
                  <a:pt x="517530" y="313588"/>
                </a:cubicBezTo>
                <a:lnTo>
                  <a:pt x="517530" y="529173"/>
                </a:lnTo>
                <a:cubicBezTo>
                  <a:pt x="517530" y="535781"/>
                  <a:pt x="517199" y="549493"/>
                  <a:pt x="510581" y="549493"/>
                </a:cubicBezTo>
                <a:lnTo>
                  <a:pt x="94636" y="549493"/>
                </a:lnTo>
                <a:cubicBezTo>
                  <a:pt x="88017" y="549493"/>
                  <a:pt x="85701" y="535781"/>
                  <a:pt x="85701" y="529173"/>
                </a:cubicBezTo>
                <a:lnTo>
                  <a:pt x="85701" y="313588"/>
                </a:lnTo>
                <a:cubicBezTo>
                  <a:pt x="85701" y="310449"/>
                  <a:pt x="85370" y="307311"/>
                  <a:pt x="87687" y="305163"/>
                </a:cubicBezTo>
                <a:lnTo>
                  <a:pt x="291192" y="99490"/>
                </a:lnTo>
                <a:cubicBezTo>
                  <a:pt x="295825" y="94864"/>
                  <a:pt x="303270" y="94699"/>
                  <a:pt x="308068" y="99325"/>
                </a:cubicBezTo>
                <a:close/>
                <a:moveTo>
                  <a:pt x="109691" y="70212"/>
                </a:moveTo>
                <a:lnTo>
                  <a:pt x="109691" y="186186"/>
                </a:lnTo>
                <a:lnTo>
                  <a:pt x="157673" y="137451"/>
                </a:lnTo>
                <a:lnTo>
                  <a:pt x="157673" y="70212"/>
                </a:lnTo>
                <a:close/>
                <a:moveTo>
                  <a:pt x="299635" y="0"/>
                </a:moveTo>
                <a:cubicBezTo>
                  <a:pt x="302613" y="165"/>
                  <a:pt x="305922" y="1322"/>
                  <a:pt x="308073" y="3635"/>
                </a:cubicBezTo>
                <a:lnTo>
                  <a:pt x="599110" y="295056"/>
                </a:lnTo>
                <a:cubicBezTo>
                  <a:pt x="603743" y="299847"/>
                  <a:pt x="603743" y="307447"/>
                  <a:pt x="599110" y="312072"/>
                </a:cubicBezTo>
                <a:cubicBezTo>
                  <a:pt x="596794" y="314385"/>
                  <a:pt x="593650" y="315542"/>
                  <a:pt x="590672" y="315542"/>
                </a:cubicBezTo>
                <a:cubicBezTo>
                  <a:pt x="587529" y="315542"/>
                  <a:pt x="584385" y="314385"/>
                  <a:pt x="582068" y="312072"/>
                </a:cubicBezTo>
                <a:lnTo>
                  <a:pt x="299635" y="29076"/>
                </a:lnTo>
                <a:lnTo>
                  <a:pt x="107871" y="223853"/>
                </a:lnTo>
                <a:lnTo>
                  <a:pt x="107705" y="223853"/>
                </a:lnTo>
                <a:lnTo>
                  <a:pt x="21006" y="311907"/>
                </a:lnTo>
                <a:cubicBezTo>
                  <a:pt x="16374" y="316698"/>
                  <a:pt x="8597" y="316698"/>
                  <a:pt x="3799" y="312072"/>
                </a:cubicBezTo>
                <a:cubicBezTo>
                  <a:pt x="-834" y="307447"/>
                  <a:pt x="-1496" y="299847"/>
                  <a:pt x="3302" y="295221"/>
                </a:cubicBezTo>
                <a:lnTo>
                  <a:pt x="85700" y="210471"/>
                </a:lnTo>
                <a:lnTo>
                  <a:pt x="85700" y="49231"/>
                </a:lnTo>
                <a:cubicBezTo>
                  <a:pt x="85700" y="42623"/>
                  <a:pt x="92814" y="46257"/>
                  <a:pt x="99433" y="46257"/>
                </a:cubicBezTo>
                <a:lnTo>
                  <a:pt x="171406" y="46257"/>
                </a:lnTo>
                <a:cubicBezTo>
                  <a:pt x="178024" y="46257"/>
                  <a:pt x="181664" y="42623"/>
                  <a:pt x="181664" y="49231"/>
                </a:cubicBezTo>
                <a:lnTo>
                  <a:pt x="181664" y="113000"/>
                </a:lnTo>
                <a:lnTo>
                  <a:pt x="290204" y="3635"/>
                </a:lnTo>
                <a:cubicBezTo>
                  <a:pt x="292520" y="1322"/>
                  <a:pt x="296326" y="0"/>
                  <a:pt x="299635" y="0"/>
                </a:cubicBezTo>
                <a:close/>
              </a:path>
            </a:pathLst>
          </a:custGeom>
          <a:solidFill>
            <a:schemeClr val="accent1"/>
          </a:solidFill>
          <a:ln w="47625">
            <a:solidFill>
              <a:srgbClr val="4D79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文本框 89"/>
          <p:cNvSpPr txBox="1"/>
          <p:nvPr/>
        </p:nvSpPr>
        <p:spPr>
          <a:xfrm>
            <a:off x="8153188" y="4290275"/>
            <a:ext cx="778932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800" b="1" dirty="0"/>
              <a:t>/ɒ/</a:t>
            </a:r>
            <a:endParaRPr lang="zh-CN" altLang="en-US" b="1" dirty="0"/>
          </a:p>
        </p:txBody>
      </p:sp>
      <p:sp>
        <p:nvSpPr>
          <p:cNvPr id="91" name="文本框 90"/>
          <p:cNvSpPr txBox="1"/>
          <p:nvPr/>
        </p:nvSpPr>
        <p:spPr>
          <a:xfrm>
            <a:off x="2358177" y="4226140"/>
            <a:ext cx="778932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800" b="1" dirty="0"/>
              <a:t>/</a:t>
            </a:r>
            <a:r>
              <a:rPr lang="en-US" altLang="zh-CN" sz="1800" dirty="0" err="1"/>
              <a:t>əʊ</a:t>
            </a:r>
            <a:r>
              <a:rPr lang="en-US" altLang="zh-CN" sz="1800" b="1" dirty="0"/>
              <a:t>/</a:t>
            </a:r>
            <a:endParaRPr lang="zh-CN" altLang="en-US" b="1" dirty="0"/>
          </a:p>
        </p:txBody>
      </p:sp>
      <p:sp>
        <p:nvSpPr>
          <p:cNvPr id="6" name="文本框 5"/>
          <p:cNvSpPr txBox="1"/>
          <p:nvPr/>
        </p:nvSpPr>
        <p:spPr>
          <a:xfrm>
            <a:off x="2091055" y="4782185"/>
            <a:ext cx="728345" cy="2711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note</a:t>
            </a:r>
            <a:endParaRPr lang="zh-CN" altLang="en-US" dirty="0"/>
          </a:p>
        </p:txBody>
      </p:sp>
      <p:sp>
        <p:nvSpPr>
          <p:cNvPr id="92" name="文本框 91"/>
          <p:cNvSpPr txBox="1"/>
          <p:nvPr/>
        </p:nvSpPr>
        <p:spPr>
          <a:xfrm>
            <a:off x="7783830" y="4740275"/>
            <a:ext cx="748030" cy="3702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not</a:t>
            </a:r>
            <a:endParaRPr lang="en-US" altLang="zh-CN" dirty="0"/>
          </a:p>
        </p:txBody>
      </p:sp>
      <p:sp>
        <p:nvSpPr>
          <p:cNvPr id="2" name="文本框 1"/>
          <p:cNvSpPr txBox="1"/>
          <p:nvPr/>
        </p:nvSpPr>
        <p:spPr>
          <a:xfrm>
            <a:off x="2818765" y="4782820"/>
            <a:ext cx="761365" cy="36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2"/>
                </a:solidFill>
              </a:rPr>
              <a:t>hope</a:t>
            </a:r>
            <a:endParaRPr lang="en-US" altLang="zh-CN">
              <a:solidFill>
                <a:schemeClr val="accent2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40255" y="5278755"/>
            <a:ext cx="676275" cy="3448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solidFill>
                  <a:schemeClr val="accent2"/>
                </a:solidFill>
              </a:rPr>
              <a:t>no</a:t>
            </a:r>
            <a:endParaRPr lang="en-US" altLang="zh-CN">
              <a:solidFill>
                <a:schemeClr val="accent2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620760" y="4782820"/>
            <a:ext cx="629285" cy="268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solidFill>
                  <a:schemeClr val="accent2"/>
                </a:solidFill>
              </a:rPr>
              <a:t>dog</a:t>
            </a:r>
            <a:endParaRPr lang="en-US" altLang="zh-CN">
              <a:solidFill>
                <a:schemeClr val="accent2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783830" y="5110480"/>
            <a:ext cx="675640" cy="4445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solidFill>
                  <a:schemeClr val="accent2"/>
                </a:solidFill>
              </a:rPr>
              <a:t>mop</a:t>
            </a:r>
            <a:endParaRPr lang="en-US" altLang="zh-CN">
              <a:solidFill>
                <a:schemeClr val="accent2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620760" y="5111115"/>
            <a:ext cx="7219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2"/>
                </a:solidFill>
              </a:rPr>
              <a:t>hot</a:t>
            </a:r>
            <a:endParaRPr lang="en-US" altLang="zh-CN">
              <a:solidFill>
                <a:schemeClr val="accent2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16530" y="5309870"/>
            <a:ext cx="864235" cy="4000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solidFill>
                  <a:schemeClr val="accent2"/>
                </a:solidFill>
              </a:rPr>
              <a:t>home</a:t>
            </a:r>
            <a:endParaRPr lang="en-US" altLang="zh-CN">
              <a:solidFill>
                <a:schemeClr val="accent2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040255" y="5661660"/>
            <a:ext cx="879475" cy="3225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solidFill>
                  <a:schemeClr val="accent2"/>
                </a:solidFill>
              </a:rPr>
              <a:t>so</a:t>
            </a:r>
            <a:endParaRPr lang="en-US" altLang="zh-CN">
              <a:solidFill>
                <a:schemeClr val="accent2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819400" y="5638800"/>
            <a:ext cx="5264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2"/>
                </a:solidFill>
              </a:rPr>
              <a:t>go</a:t>
            </a:r>
            <a:endParaRPr lang="en-US" altLang="zh-CN">
              <a:solidFill>
                <a:schemeClr val="accent2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34210" y="2068830"/>
            <a:ext cx="12439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note</a:t>
            </a:r>
            <a:endParaRPr lang="en-US" altLang="zh-CN" sz="2400"/>
          </a:p>
        </p:txBody>
      </p:sp>
      <p:sp>
        <p:nvSpPr>
          <p:cNvPr id="12" name="文本框 11"/>
          <p:cNvSpPr txBox="1"/>
          <p:nvPr/>
        </p:nvSpPr>
        <p:spPr>
          <a:xfrm>
            <a:off x="3375025" y="2110105"/>
            <a:ext cx="1049020" cy="4152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/>
              <a:t>hope</a:t>
            </a:r>
            <a:endParaRPr lang="en-US" altLang="zh-CN" sz="2400"/>
          </a:p>
        </p:txBody>
      </p:sp>
      <p:sp>
        <p:nvSpPr>
          <p:cNvPr id="13" name="文本框 12"/>
          <p:cNvSpPr txBox="1"/>
          <p:nvPr/>
        </p:nvSpPr>
        <p:spPr>
          <a:xfrm>
            <a:off x="4850130" y="2060575"/>
            <a:ext cx="1075055" cy="4686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/>
              <a:t>no</a:t>
            </a:r>
            <a:endParaRPr lang="en-US" altLang="zh-CN" sz="2400"/>
          </a:p>
        </p:txBody>
      </p:sp>
      <p:sp>
        <p:nvSpPr>
          <p:cNvPr id="14" name="文本框 13"/>
          <p:cNvSpPr txBox="1"/>
          <p:nvPr/>
        </p:nvSpPr>
        <p:spPr>
          <a:xfrm>
            <a:off x="6257925" y="2056130"/>
            <a:ext cx="937895" cy="3835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/>
              <a:t>dog</a:t>
            </a:r>
            <a:endParaRPr lang="en-US" altLang="zh-CN" sz="2400"/>
          </a:p>
        </p:txBody>
      </p:sp>
      <p:sp>
        <p:nvSpPr>
          <p:cNvPr id="15" name="文本框 14"/>
          <p:cNvSpPr txBox="1"/>
          <p:nvPr/>
        </p:nvSpPr>
        <p:spPr>
          <a:xfrm>
            <a:off x="8009255" y="2009775"/>
            <a:ext cx="12592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mop</a:t>
            </a:r>
            <a:endParaRPr lang="en-US" altLang="zh-CN" sz="2400"/>
          </a:p>
        </p:txBody>
      </p:sp>
      <p:sp>
        <p:nvSpPr>
          <p:cNvPr id="16" name="文本框 15"/>
          <p:cNvSpPr txBox="1"/>
          <p:nvPr/>
        </p:nvSpPr>
        <p:spPr>
          <a:xfrm>
            <a:off x="2091055" y="2748915"/>
            <a:ext cx="880110" cy="4254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/>
              <a:t>not</a:t>
            </a:r>
            <a:endParaRPr lang="en-US" altLang="zh-CN" sz="2400"/>
          </a:p>
        </p:txBody>
      </p:sp>
      <p:sp>
        <p:nvSpPr>
          <p:cNvPr id="17" name="文本框 16"/>
          <p:cNvSpPr txBox="1"/>
          <p:nvPr/>
        </p:nvSpPr>
        <p:spPr>
          <a:xfrm>
            <a:off x="3478530" y="2748915"/>
            <a:ext cx="1036955" cy="3835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/>
              <a:t>home</a:t>
            </a:r>
            <a:endParaRPr lang="en-US" altLang="zh-CN" sz="2400"/>
          </a:p>
        </p:txBody>
      </p:sp>
      <p:sp>
        <p:nvSpPr>
          <p:cNvPr id="18" name="文本框 17"/>
          <p:cNvSpPr txBox="1"/>
          <p:nvPr/>
        </p:nvSpPr>
        <p:spPr>
          <a:xfrm>
            <a:off x="4993005" y="2731770"/>
            <a:ext cx="11976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go</a:t>
            </a:r>
            <a:endParaRPr lang="en-US" altLang="zh-CN" sz="2400"/>
          </a:p>
        </p:txBody>
      </p:sp>
      <p:sp>
        <p:nvSpPr>
          <p:cNvPr id="20" name="文本框 19"/>
          <p:cNvSpPr txBox="1"/>
          <p:nvPr/>
        </p:nvSpPr>
        <p:spPr>
          <a:xfrm>
            <a:off x="6377305" y="2760345"/>
            <a:ext cx="10134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hot</a:t>
            </a:r>
            <a:endParaRPr lang="en-US" altLang="zh-CN" sz="2400"/>
          </a:p>
        </p:txBody>
      </p:sp>
      <p:sp>
        <p:nvSpPr>
          <p:cNvPr id="22" name="文本框 21"/>
          <p:cNvSpPr txBox="1"/>
          <p:nvPr/>
        </p:nvSpPr>
        <p:spPr>
          <a:xfrm>
            <a:off x="8009255" y="2731770"/>
            <a:ext cx="1274445" cy="3568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/>
              <a:t>so</a:t>
            </a:r>
            <a:endParaRPr lang="en-US" altLang="zh-CN" sz="2400"/>
          </a:p>
        </p:txBody>
      </p:sp>
      <p:sp>
        <p:nvSpPr>
          <p:cNvPr id="25" name="文本框 24"/>
          <p:cNvSpPr txBox="1"/>
          <p:nvPr/>
        </p:nvSpPr>
        <p:spPr>
          <a:xfrm>
            <a:off x="934085" y="1988185"/>
            <a:ext cx="5740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/>
              <a:t>1)</a:t>
            </a:r>
            <a:endParaRPr lang="en-US" altLang="zh-CN" sz="320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  <p:bldP spid="8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6935" y="817880"/>
            <a:ext cx="2498090" cy="32321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noAutofit/>
          </a:bodyPr>
          <a:lstStyle/>
          <a:p>
            <a:r>
              <a:rPr lang="en-US" altLang="zh-CN" b="1" dirty="0"/>
              <a:t>Learning </a:t>
            </a:r>
            <a:r>
              <a:rPr lang="en-US" altLang="zh-CN" b="1" dirty="0" err="1"/>
              <a:t>Actively</a:t>
            </a:r>
            <a:endParaRPr lang="zh-CN" altLang="en-US" b="1" dirty="0"/>
          </a:p>
        </p:txBody>
      </p:sp>
      <p:sp>
        <p:nvSpPr>
          <p:cNvPr id="21" name="文本框 20"/>
          <p:cNvSpPr txBox="1"/>
          <p:nvPr/>
        </p:nvSpPr>
        <p:spPr>
          <a:xfrm>
            <a:off x="877128" y="1358908"/>
            <a:ext cx="10140059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listen the words  and find the right place for them.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听单词，并将它们正确归类。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home-symbol_16027"/>
          <p:cNvSpPr/>
          <p:nvPr/>
        </p:nvSpPr>
        <p:spPr>
          <a:xfrm flipH="1">
            <a:off x="196850" y="3220720"/>
            <a:ext cx="2867025" cy="2999105"/>
          </a:xfrm>
          <a:custGeom>
            <a:avLst/>
            <a:gdLst>
              <a:gd name="connsiteX0" fmla="*/ 298803 w 602584"/>
              <a:gd name="connsiteY0" fmla="*/ 124765 h 549493"/>
              <a:gd name="connsiteX1" fmla="*/ 109692 w 602584"/>
              <a:gd name="connsiteY1" fmla="*/ 318544 h 549493"/>
              <a:gd name="connsiteX2" fmla="*/ 109692 w 602584"/>
              <a:gd name="connsiteY2" fmla="*/ 525539 h 549493"/>
              <a:gd name="connsiteX3" fmla="*/ 220710 w 602584"/>
              <a:gd name="connsiteY3" fmla="*/ 525539 h 549493"/>
              <a:gd name="connsiteX4" fmla="*/ 378550 w 602584"/>
              <a:gd name="connsiteY4" fmla="*/ 525539 h 549493"/>
              <a:gd name="connsiteX5" fmla="*/ 493539 w 602584"/>
              <a:gd name="connsiteY5" fmla="*/ 525539 h 549493"/>
              <a:gd name="connsiteX6" fmla="*/ 493539 w 602584"/>
              <a:gd name="connsiteY6" fmla="*/ 318544 h 549493"/>
              <a:gd name="connsiteX7" fmla="*/ 308068 w 602584"/>
              <a:gd name="connsiteY7" fmla="*/ 99325 h 549493"/>
              <a:gd name="connsiteX8" fmla="*/ 516537 w 602584"/>
              <a:gd name="connsiteY8" fmla="*/ 304998 h 549493"/>
              <a:gd name="connsiteX9" fmla="*/ 517530 w 602584"/>
              <a:gd name="connsiteY9" fmla="*/ 313588 h 549493"/>
              <a:gd name="connsiteX10" fmla="*/ 517530 w 602584"/>
              <a:gd name="connsiteY10" fmla="*/ 529173 h 549493"/>
              <a:gd name="connsiteX11" fmla="*/ 510581 w 602584"/>
              <a:gd name="connsiteY11" fmla="*/ 549493 h 549493"/>
              <a:gd name="connsiteX12" fmla="*/ 94636 w 602584"/>
              <a:gd name="connsiteY12" fmla="*/ 549493 h 549493"/>
              <a:gd name="connsiteX13" fmla="*/ 85701 w 602584"/>
              <a:gd name="connsiteY13" fmla="*/ 529173 h 549493"/>
              <a:gd name="connsiteX14" fmla="*/ 85701 w 602584"/>
              <a:gd name="connsiteY14" fmla="*/ 313588 h 549493"/>
              <a:gd name="connsiteX15" fmla="*/ 87687 w 602584"/>
              <a:gd name="connsiteY15" fmla="*/ 305163 h 549493"/>
              <a:gd name="connsiteX16" fmla="*/ 291192 w 602584"/>
              <a:gd name="connsiteY16" fmla="*/ 99490 h 549493"/>
              <a:gd name="connsiteX17" fmla="*/ 308068 w 602584"/>
              <a:gd name="connsiteY17" fmla="*/ 99325 h 549493"/>
              <a:gd name="connsiteX18" fmla="*/ 109691 w 602584"/>
              <a:gd name="connsiteY18" fmla="*/ 70212 h 549493"/>
              <a:gd name="connsiteX19" fmla="*/ 109691 w 602584"/>
              <a:gd name="connsiteY19" fmla="*/ 186186 h 549493"/>
              <a:gd name="connsiteX20" fmla="*/ 157673 w 602584"/>
              <a:gd name="connsiteY20" fmla="*/ 137451 h 549493"/>
              <a:gd name="connsiteX21" fmla="*/ 157673 w 602584"/>
              <a:gd name="connsiteY21" fmla="*/ 70212 h 549493"/>
              <a:gd name="connsiteX22" fmla="*/ 299635 w 602584"/>
              <a:gd name="connsiteY22" fmla="*/ 0 h 549493"/>
              <a:gd name="connsiteX23" fmla="*/ 308073 w 602584"/>
              <a:gd name="connsiteY23" fmla="*/ 3635 h 549493"/>
              <a:gd name="connsiteX24" fmla="*/ 599110 w 602584"/>
              <a:gd name="connsiteY24" fmla="*/ 295056 h 549493"/>
              <a:gd name="connsiteX25" fmla="*/ 599110 w 602584"/>
              <a:gd name="connsiteY25" fmla="*/ 312072 h 549493"/>
              <a:gd name="connsiteX26" fmla="*/ 590672 w 602584"/>
              <a:gd name="connsiteY26" fmla="*/ 315542 h 549493"/>
              <a:gd name="connsiteX27" fmla="*/ 582068 w 602584"/>
              <a:gd name="connsiteY27" fmla="*/ 312072 h 549493"/>
              <a:gd name="connsiteX28" fmla="*/ 299635 w 602584"/>
              <a:gd name="connsiteY28" fmla="*/ 29076 h 549493"/>
              <a:gd name="connsiteX29" fmla="*/ 107871 w 602584"/>
              <a:gd name="connsiteY29" fmla="*/ 223853 h 549493"/>
              <a:gd name="connsiteX30" fmla="*/ 107705 w 602584"/>
              <a:gd name="connsiteY30" fmla="*/ 223853 h 549493"/>
              <a:gd name="connsiteX31" fmla="*/ 21006 w 602584"/>
              <a:gd name="connsiteY31" fmla="*/ 311907 h 549493"/>
              <a:gd name="connsiteX32" fmla="*/ 3799 w 602584"/>
              <a:gd name="connsiteY32" fmla="*/ 312072 h 549493"/>
              <a:gd name="connsiteX33" fmla="*/ 3302 w 602584"/>
              <a:gd name="connsiteY33" fmla="*/ 295221 h 549493"/>
              <a:gd name="connsiteX34" fmla="*/ 85700 w 602584"/>
              <a:gd name="connsiteY34" fmla="*/ 210471 h 549493"/>
              <a:gd name="connsiteX35" fmla="*/ 85700 w 602584"/>
              <a:gd name="connsiteY35" fmla="*/ 49231 h 549493"/>
              <a:gd name="connsiteX36" fmla="*/ 99433 w 602584"/>
              <a:gd name="connsiteY36" fmla="*/ 46257 h 549493"/>
              <a:gd name="connsiteX37" fmla="*/ 171406 w 602584"/>
              <a:gd name="connsiteY37" fmla="*/ 46257 h 549493"/>
              <a:gd name="connsiteX38" fmla="*/ 181664 w 602584"/>
              <a:gd name="connsiteY38" fmla="*/ 49231 h 549493"/>
              <a:gd name="connsiteX39" fmla="*/ 181664 w 602584"/>
              <a:gd name="connsiteY39" fmla="*/ 113000 h 549493"/>
              <a:gd name="connsiteX40" fmla="*/ 290204 w 602584"/>
              <a:gd name="connsiteY40" fmla="*/ 3635 h 549493"/>
              <a:gd name="connsiteX41" fmla="*/ 299635 w 602584"/>
              <a:gd name="connsiteY41" fmla="*/ 0 h 549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602584" h="549493">
                <a:moveTo>
                  <a:pt x="298803" y="124765"/>
                </a:moveTo>
                <a:lnTo>
                  <a:pt x="109692" y="318544"/>
                </a:lnTo>
                <a:lnTo>
                  <a:pt x="109692" y="525539"/>
                </a:lnTo>
                <a:lnTo>
                  <a:pt x="220710" y="525539"/>
                </a:lnTo>
                <a:lnTo>
                  <a:pt x="378550" y="525539"/>
                </a:lnTo>
                <a:lnTo>
                  <a:pt x="493539" y="525539"/>
                </a:lnTo>
                <a:lnTo>
                  <a:pt x="493539" y="318544"/>
                </a:lnTo>
                <a:close/>
                <a:moveTo>
                  <a:pt x="308068" y="99325"/>
                </a:moveTo>
                <a:lnTo>
                  <a:pt x="516537" y="304998"/>
                </a:lnTo>
                <a:cubicBezTo>
                  <a:pt x="518853" y="307311"/>
                  <a:pt x="517530" y="310284"/>
                  <a:pt x="517530" y="313588"/>
                </a:cubicBezTo>
                <a:lnTo>
                  <a:pt x="517530" y="529173"/>
                </a:lnTo>
                <a:cubicBezTo>
                  <a:pt x="517530" y="535781"/>
                  <a:pt x="517199" y="549493"/>
                  <a:pt x="510581" y="549493"/>
                </a:cubicBezTo>
                <a:lnTo>
                  <a:pt x="94636" y="549493"/>
                </a:lnTo>
                <a:cubicBezTo>
                  <a:pt x="88017" y="549493"/>
                  <a:pt x="85701" y="535781"/>
                  <a:pt x="85701" y="529173"/>
                </a:cubicBezTo>
                <a:lnTo>
                  <a:pt x="85701" y="313588"/>
                </a:lnTo>
                <a:cubicBezTo>
                  <a:pt x="85701" y="310449"/>
                  <a:pt x="85370" y="307311"/>
                  <a:pt x="87687" y="305163"/>
                </a:cubicBezTo>
                <a:lnTo>
                  <a:pt x="291192" y="99490"/>
                </a:lnTo>
                <a:cubicBezTo>
                  <a:pt x="295825" y="94864"/>
                  <a:pt x="303270" y="94699"/>
                  <a:pt x="308068" y="99325"/>
                </a:cubicBezTo>
                <a:close/>
                <a:moveTo>
                  <a:pt x="109691" y="70212"/>
                </a:moveTo>
                <a:lnTo>
                  <a:pt x="109691" y="186186"/>
                </a:lnTo>
                <a:lnTo>
                  <a:pt x="157673" y="137451"/>
                </a:lnTo>
                <a:lnTo>
                  <a:pt x="157673" y="70212"/>
                </a:lnTo>
                <a:close/>
                <a:moveTo>
                  <a:pt x="299635" y="0"/>
                </a:moveTo>
                <a:cubicBezTo>
                  <a:pt x="302613" y="165"/>
                  <a:pt x="305922" y="1322"/>
                  <a:pt x="308073" y="3635"/>
                </a:cubicBezTo>
                <a:lnTo>
                  <a:pt x="599110" y="295056"/>
                </a:lnTo>
                <a:cubicBezTo>
                  <a:pt x="603743" y="299847"/>
                  <a:pt x="603743" y="307447"/>
                  <a:pt x="599110" y="312072"/>
                </a:cubicBezTo>
                <a:cubicBezTo>
                  <a:pt x="596794" y="314385"/>
                  <a:pt x="593650" y="315542"/>
                  <a:pt x="590672" y="315542"/>
                </a:cubicBezTo>
                <a:cubicBezTo>
                  <a:pt x="587529" y="315542"/>
                  <a:pt x="584385" y="314385"/>
                  <a:pt x="582068" y="312072"/>
                </a:cubicBezTo>
                <a:lnTo>
                  <a:pt x="299635" y="29076"/>
                </a:lnTo>
                <a:lnTo>
                  <a:pt x="107871" y="223853"/>
                </a:lnTo>
                <a:lnTo>
                  <a:pt x="107705" y="223853"/>
                </a:lnTo>
                <a:lnTo>
                  <a:pt x="21006" y="311907"/>
                </a:lnTo>
                <a:cubicBezTo>
                  <a:pt x="16374" y="316698"/>
                  <a:pt x="8597" y="316698"/>
                  <a:pt x="3799" y="312072"/>
                </a:cubicBezTo>
                <a:cubicBezTo>
                  <a:pt x="-834" y="307447"/>
                  <a:pt x="-1496" y="299847"/>
                  <a:pt x="3302" y="295221"/>
                </a:cubicBezTo>
                <a:lnTo>
                  <a:pt x="85700" y="210471"/>
                </a:lnTo>
                <a:lnTo>
                  <a:pt x="85700" y="49231"/>
                </a:lnTo>
                <a:cubicBezTo>
                  <a:pt x="85700" y="42623"/>
                  <a:pt x="92814" y="46257"/>
                  <a:pt x="99433" y="46257"/>
                </a:cubicBezTo>
                <a:lnTo>
                  <a:pt x="171406" y="46257"/>
                </a:lnTo>
                <a:cubicBezTo>
                  <a:pt x="178024" y="46257"/>
                  <a:pt x="181664" y="42623"/>
                  <a:pt x="181664" y="49231"/>
                </a:cubicBezTo>
                <a:lnTo>
                  <a:pt x="181664" y="113000"/>
                </a:lnTo>
                <a:lnTo>
                  <a:pt x="290204" y="3635"/>
                </a:lnTo>
                <a:cubicBezTo>
                  <a:pt x="292520" y="1322"/>
                  <a:pt x="296326" y="0"/>
                  <a:pt x="299635" y="0"/>
                </a:cubicBezTo>
                <a:close/>
              </a:path>
            </a:pathLst>
          </a:custGeom>
          <a:solidFill>
            <a:schemeClr val="accent1"/>
          </a:solidFill>
          <a:ln w="47625">
            <a:solidFill>
              <a:srgbClr val="4D79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home-symbol_16027"/>
          <p:cNvSpPr/>
          <p:nvPr/>
        </p:nvSpPr>
        <p:spPr>
          <a:xfrm flipH="1">
            <a:off x="3178175" y="3174365"/>
            <a:ext cx="2834640" cy="2999105"/>
          </a:xfrm>
          <a:custGeom>
            <a:avLst/>
            <a:gdLst>
              <a:gd name="connsiteX0" fmla="*/ 298803 w 602584"/>
              <a:gd name="connsiteY0" fmla="*/ 124765 h 549493"/>
              <a:gd name="connsiteX1" fmla="*/ 109692 w 602584"/>
              <a:gd name="connsiteY1" fmla="*/ 318544 h 549493"/>
              <a:gd name="connsiteX2" fmla="*/ 109692 w 602584"/>
              <a:gd name="connsiteY2" fmla="*/ 525539 h 549493"/>
              <a:gd name="connsiteX3" fmla="*/ 220710 w 602584"/>
              <a:gd name="connsiteY3" fmla="*/ 525539 h 549493"/>
              <a:gd name="connsiteX4" fmla="*/ 378550 w 602584"/>
              <a:gd name="connsiteY4" fmla="*/ 525539 h 549493"/>
              <a:gd name="connsiteX5" fmla="*/ 493539 w 602584"/>
              <a:gd name="connsiteY5" fmla="*/ 525539 h 549493"/>
              <a:gd name="connsiteX6" fmla="*/ 493539 w 602584"/>
              <a:gd name="connsiteY6" fmla="*/ 318544 h 549493"/>
              <a:gd name="connsiteX7" fmla="*/ 308068 w 602584"/>
              <a:gd name="connsiteY7" fmla="*/ 99325 h 549493"/>
              <a:gd name="connsiteX8" fmla="*/ 516537 w 602584"/>
              <a:gd name="connsiteY8" fmla="*/ 304998 h 549493"/>
              <a:gd name="connsiteX9" fmla="*/ 517530 w 602584"/>
              <a:gd name="connsiteY9" fmla="*/ 313588 h 549493"/>
              <a:gd name="connsiteX10" fmla="*/ 517530 w 602584"/>
              <a:gd name="connsiteY10" fmla="*/ 529173 h 549493"/>
              <a:gd name="connsiteX11" fmla="*/ 510581 w 602584"/>
              <a:gd name="connsiteY11" fmla="*/ 549493 h 549493"/>
              <a:gd name="connsiteX12" fmla="*/ 94636 w 602584"/>
              <a:gd name="connsiteY12" fmla="*/ 549493 h 549493"/>
              <a:gd name="connsiteX13" fmla="*/ 85701 w 602584"/>
              <a:gd name="connsiteY13" fmla="*/ 529173 h 549493"/>
              <a:gd name="connsiteX14" fmla="*/ 85701 w 602584"/>
              <a:gd name="connsiteY14" fmla="*/ 313588 h 549493"/>
              <a:gd name="connsiteX15" fmla="*/ 87687 w 602584"/>
              <a:gd name="connsiteY15" fmla="*/ 305163 h 549493"/>
              <a:gd name="connsiteX16" fmla="*/ 291192 w 602584"/>
              <a:gd name="connsiteY16" fmla="*/ 99490 h 549493"/>
              <a:gd name="connsiteX17" fmla="*/ 308068 w 602584"/>
              <a:gd name="connsiteY17" fmla="*/ 99325 h 549493"/>
              <a:gd name="connsiteX18" fmla="*/ 109691 w 602584"/>
              <a:gd name="connsiteY18" fmla="*/ 70212 h 549493"/>
              <a:gd name="connsiteX19" fmla="*/ 109691 w 602584"/>
              <a:gd name="connsiteY19" fmla="*/ 186186 h 549493"/>
              <a:gd name="connsiteX20" fmla="*/ 157673 w 602584"/>
              <a:gd name="connsiteY20" fmla="*/ 137451 h 549493"/>
              <a:gd name="connsiteX21" fmla="*/ 157673 w 602584"/>
              <a:gd name="connsiteY21" fmla="*/ 70212 h 549493"/>
              <a:gd name="connsiteX22" fmla="*/ 299635 w 602584"/>
              <a:gd name="connsiteY22" fmla="*/ 0 h 549493"/>
              <a:gd name="connsiteX23" fmla="*/ 308073 w 602584"/>
              <a:gd name="connsiteY23" fmla="*/ 3635 h 549493"/>
              <a:gd name="connsiteX24" fmla="*/ 599110 w 602584"/>
              <a:gd name="connsiteY24" fmla="*/ 295056 h 549493"/>
              <a:gd name="connsiteX25" fmla="*/ 599110 w 602584"/>
              <a:gd name="connsiteY25" fmla="*/ 312072 h 549493"/>
              <a:gd name="connsiteX26" fmla="*/ 590672 w 602584"/>
              <a:gd name="connsiteY26" fmla="*/ 315542 h 549493"/>
              <a:gd name="connsiteX27" fmla="*/ 582068 w 602584"/>
              <a:gd name="connsiteY27" fmla="*/ 312072 h 549493"/>
              <a:gd name="connsiteX28" fmla="*/ 299635 w 602584"/>
              <a:gd name="connsiteY28" fmla="*/ 29076 h 549493"/>
              <a:gd name="connsiteX29" fmla="*/ 107871 w 602584"/>
              <a:gd name="connsiteY29" fmla="*/ 223853 h 549493"/>
              <a:gd name="connsiteX30" fmla="*/ 107705 w 602584"/>
              <a:gd name="connsiteY30" fmla="*/ 223853 h 549493"/>
              <a:gd name="connsiteX31" fmla="*/ 21006 w 602584"/>
              <a:gd name="connsiteY31" fmla="*/ 311907 h 549493"/>
              <a:gd name="connsiteX32" fmla="*/ 3799 w 602584"/>
              <a:gd name="connsiteY32" fmla="*/ 312072 h 549493"/>
              <a:gd name="connsiteX33" fmla="*/ 3302 w 602584"/>
              <a:gd name="connsiteY33" fmla="*/ 295221 h 549493"/>
              <a:gd name="connsiteX34" fmla="*/ 85700 w 602584"/>
              <a:gd name="connsiteY34" fmla="*/ 210471 h 549493"/>
              <a:gd name="connsiteX35" fmla="*/ 85700 w 602584"/>
              <a:gd name="connsiteY35" fmla="*/ 49231 h 549493"/>
              <a:gd name="connsiteX36" fmla="*/ 99433 w 602584"/>
              <a:gd name="connsiteY36" fmla="*/ 46257 h 549493"/>
              <a:gd name="connsiteX37" fmla="*/ 171406 w 602584"/>
              <a:gd name="connsiteY37" fmla="*/ 46257 h 549493"/>
              <a:gd name="connsiteX38" fmla="*/ 181664 w 602584"/>
              <a:gd name="connsiteY38" fmla="*/ 49231 h 549493"/>
              <a:gd name="connsiteX39" fmla="*/ 181664 w 602584"/>
              <a:gd name="connsiteY39" fmla="*/ 113000 h 549493"/>
              <a:gd name="connsiteX40" fmla="*/ 290204 w 602584"/>
              <a:gd name="connsiteY40" fmla="*/ 3635 h 549493"/>
              <a:gd name="connsiteX41" fmla="*/ 299635 w 602584"/>
              <a:gd name="connsiteY41" fmla="*/ 0 h 549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602584" h="549493">
                <a:moveTo>
                  <a:pt x="298803" y="124765"/>
                </a:moveTo>
                <a:lnTo>
                  <a:pt x="109692" y="318544"/>
                </a:lnTo>
                <a:lnTo>
                  <a:pt x="109692" y="525539"/>
                </a:lnTo>
                <a:lnTo>
                  <a:pt x="220710" y="525539"/>
                </a:lnTo>
                <a:lnTo>
                  <a:pt x="378550" y="525539"/>
                </a:lnTo>
                <a:lnTo>
                  <a:pt x="493539" y="525539"/>
                </a:lnTo>
                <a:lnTo>
                  <a:pt x="493539" y="318544"/>
                </a:lnTo>
                <a:close/>
                <a:moveTo>
                  <a:pt x="308068" y="99325"/>
                </a:moveTo>
                <a:lnTo>
                  <a:pt x="516537" y="304998"/>
                </a:lnTo>
                <a:cubicBezTo>
                  <a:pt x="518853" y="307311"/>
                  <a:pt x="517530" y="310284"/>
                  <a:pt x="517530" y="313588"/>
                </a:cubicBezTo>
                <a:lnTo>
                  <a:pt x="517530" y="529173"/>
                </a:lnTo>
                <a:cubicBezTo>
                  <a:pt x="517530" y="535781"/>
                  <a:pt x="517199" y="549493"/>
                  <a:pt x="510581" y="549493"/>
                </a:cubicBezTo>
                <a:lnTo>
                  <a:pt x="94636" y="549493"/>
                </a:lnTo>
                <a:cubicBezTo>
                  <a:pt x="88017" y="549493"/>
                  <a:pt x="85701" y="535781"/>
                  <a:pt x="85701" y="529173"/>
                </a:cubicBezTo>
                <a:lnTo>
                  <a:pt x="85701" y="313588"/>
                </a:lnTo>
                <a:cubicBezTo>
                  <a:pt x="85701" y="310449"/>
                  <a:pt x="85370" y="307311"/>
                  <a:pt x="87687" y="305163"/>
                </a:cubicBezTo>
                <a:lnTo>
                  <a:pt x="291192" y="99490"/>
                </a:lnTo>
                <a:cubicBezTo>
                  <a:pt x="295825" y="94864"/>
                  <a:pt x="303270" y="94699"/>
                  <a:pt x="308068" y="99325"/>
                </a:cubicBezTo>
                <a:close/>
                <a:moveTo>
                  <a:pt x="109691" y="70212"/>
                </a:moveTo>
                <a:lnTo>
                  <a:pt x="109691" y="186186"/>
                </a:lnTo>
                <a:lnTo>
                  <a:pt x="157673" y="137451"/>
                </a:lnTo>
                <a:lnTo>
                  <a:pt x="157673" y="70212"/>
                </a:lnTo>
                <a:close/>
                <a:moveTo>
                  <a:pt x="299635" y="0"/>
                </a:moveTo>
                <a:cubicBezTo>
                  <a:pt x="302613" y="165"/>
                  <a:pt x="305922" y="1322"/>
                  <a:pt x="308073" y="3635"/>
                </a:cubicBezTo>
                <a:lnTo>
                  <a:pt x="599110" y="295056"/>
                </a:lnTo>
                <a:cubicBezTo>
                  <a:pt x="603743" y="299847"/>
                  <a:pt x="603743" y="307447"/>
                  <a:pt x="599110" y="312072"/>
                </a:cubicBezTo>
                <a:cubicBezTo>
                  <a:pt x="596794" y="314385"/>
                  <a:pt x="593650" y="315542"/>
                  <a:pt x="590672" y="315542"/>
                </a:cubicBezTo>
                <a:cubicBezTo>
                  <a:pt x="587529" y="315542"/>
                  <a:pt x="584385" y="314385"/>
                  <a:pt x="582068" y="312072"/>
                </a:cubicBezTo>
                <a:lnTo>
                  <a:pt x="299635" y="29076"/>
                </a:lnTo>
                <a:lnTo>
                  <a:pt x="107871" y="223853"/>
                </a:lnTo>
                <a:lnTo>
                  <a:pt x="107705" y="223853"/>
                </a:lnTo>
                <a:lnTo>
                  <a:pt x="21006" y="311907"/>
                </a:lnTo>
                <a:cubicBezTo>
                  <a:pt x="16374" y="316698"/>
                  <a:pt x="8597" y="316698"/>
                  <a:pt x="3799" y="312072"/>
                </a:cubicBezTo>
                <a:cubicBezTo>
                  <a:pt x="-834" y="307447"/>
                  <a:pt x="-1496" y="299847"/>
                  <a:pt x="3302" y="295221"/>
                </a:cubicBezTo>
                <a:lnTo>
                  <a:pt x="85700" y="210471"/>
                </a:lnTo>
                <a:lnTo>
                  <a:pt x="85700" y="49231"/>
                </a:lnTo>
                <a:cubicBezTo>
                  <a:pt x="85700" y="42623"/>
                  <a:pt x="92814" y="46257"/>
                  <a:pt x="99433" y="46257"/>
                </a:cubicBezTo>
                <a:lnTo>
                  <a:pt x="171406" y="46257"/>
                </a:lnTo>
                <a:cubicBezTo>
                  <a:pt x="178024" y="46257"/>
                  <a:pt x="181664" y="42623"/>
                  <a:pt x="181664" y="49231"/>
                </a:cubicBezTo>
                <a:lnTo>
                  <a:pt x="181664" y="113000"/>
                </a:lnTo>
                <a:lnTo>
                  <a:pt x="290204" y="3635"/>
                </a:lnTo>
                <a:cubicBezTo>
                  <a:pt x="292520" y="1322"/>
                  <a:pt x="296326" y="0"/>
                  <a:pt x="299635" y="0"/>
                </a:cubicBezTo>
                <a:close/>
              </a:path>
            </a:pathLst>
          </a:custGeom>
          <a:solidFill>
            <a:schemeClr val="accent1"/>
          </a:solidFill>
          <a:ln w="47625">
            <a:solidFill>
              <a:srgbClr val="4D79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文本框 89"/>
          <p:cNvSpPr txBox="1"/>
          <p:nvPr/>
        </p:nvSpPr>
        <p:spPr>
          <a:xfrm>
            <a:off x="7211483" y="4199470"/>
            <a:ext cx="778932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/u:/</a:t>
            </a:r>
            <a:endParaRPr lang="en-US" altLang="en-US" b="1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1240577" y="4290275"/>
            <a:ext cx="778932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800"/>
              <a:t>/ju:/</a:t>
            </a:r>
            <a:endParaRPr lang="en-US" altLang="zh-CN" sz="1800"/>
          </a:p>
        </p:txBody>
      </p:sp>
      <p:sp>
        <p:nvSpPr>
          <p:cNvPr id="2" name="文本框 1"/>
          <p:cNvSpPr txBox="1"/>
          <p:nvPr/>
        </p:nvSpPr>
        <p:spPr>
          <a:xfrm>
            <a:off x="876935" y="4782820"/>
            <a:ext cx="761365" cy="36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2"/>
                </a:solidFill>
              </a:rPr>
              <a:t>huge</a:t>
            </a:r>
            <a:endParaRPr lang="en-US" altLang="zh-CN">
              <a:solidFill>
                <a:schemeClr val="accent2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38300" y="4806315"/>
            <a:ext cx="676275" cy="3448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solidFill>
                  <a:schemeClr val="accent2"/>
                </a:solidFill>
              </a:rPr>
              <a:t>tube</a:t>
            </a:r>
            <a:endParaRPr lang="en-US" altLang="zh-CN">
              <a:solidFill>
                <a:schemeClr val="accent2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523730" y="4806315"/>
            <a:ext cx="786765" cy="4438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solidFill>
                  <a:schemeClr val="accent2"/>
                </a:solidFill>
              </a:rPr>
              <a:t>put</a:t>
            </a:r>
            <a:endParaRPr lang="en-US" altLang="zh-CN">
              <a:solidFill>
                <a:schemeClr val="accent2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715125" y="4678680"/>
            <a:ext cx="675640" cy="4445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solidFill>
                  <a:schemeClr val="accent2"/>
                </a:solidFill>
              </a:rPr>
              <a:t>blue</a:t>
            </a:r>
            <a:endParaRPr lang="en-US" altLang="zh-CN">
              <a:solidFill>
                <a:schemeClr val="accent2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53280" y="5123180"/>
            <a:ext cx="7219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2"/>
                </a:solidFill>
              </a:rPr>
              <a:t>sun</a:t>
            </a:r>
            <a:endParaRPr lang="en-US" altLang="zh-CN">
              <a:solidFill>
                <a:schemeClr val="accent2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89045" y="4716780"/>
            <a:ext cx="864235" cy="4000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solidFill>
                  <a:schemeClr val="accent2"/>
                </a:solidFill>
              </a:rPr>
              <a:t>must</a:t>
            </a:r>
            <a:endParaRPr lang="en-US" altLang="zh-CN">
              <a:solidFill>
                <a:schemeClr val="accent2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73805" y="5116830"/>
            <a:ext cx="879475" cy="3225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solidFill>
                  <a:schemeClr val="accent2"/>
                </a:solidFill>
              </a:rPr>
              <a:t>cut</a:t>
            </a:r>
            <a:endParaRPr lang="en-US" altLang="zh-CN">
              <a:solidFill>
                <a:schemeClr val="accent2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653280" y="4716780"/>
            <a:ext cx="8299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2"/>
                </a:solidFill>
              </a:rPr>
              <a:t>bus</a:t>
            </a:r>
            <a:endParaRPr lang="en-US" altLang="zh-CN">
              <a:solidFill>
                <a:schemeClr val="accent2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34210" y="2068830"/>
            <a:ext cx="12439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huge</a:t>
            </a:r>
            <a:endParaRPr lang="en-US" altLang="zh-CN" sz="2400"/>
          </a:p>
        </p:txBody>
      </p:sp>
      <p:sp>
        <p:nvSpPr>
          <p:cNvPr id="12" name="文本框 11"/>
          <p:cNvSpPr txBox="1"/>
          <p:nvPr/>
        </p:nvSpPr>
        <p:spPr>
          <a:xfrm>
            <a:off x="3375025" y="2068830"/>
            <a:ext cx="1049020" cy="4152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/>
              <a:t>tube</a:t>
            </a:r>
            <a:endParaRPr lang="en-US" altLang="zh-CN" sz="2400"/>
          </a:p>
        </p:txBody>
      </p:sp>
      <p:sp>
        <p:nvSpPr>
          <p:cNvPr id="13" name="文本框 12"/>
          <p:cNvSpPr txBox="1"/>
          <p:nvPr/>
        </p:nvSpPr>
        <p:spPr>
          <a:xfrm>
            <a:off x="4850130" y="2060575"/>
            <a:ext cx="1075055" cy="4686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/>
              <a:t>must</a:t>
            </a:r>
            <a:endParaRPr lang="en-US" altLang="zh-CN" sz="2400"/>
          </a:p>
        </p:txBody>
      </p:sp>
      <p:sp>
        <p:nvSpPr>
          <p:cNvPr id="14" name="文本框 13"/>
          <p:cNvSpPr txBox="1"/>
          <p:nvPr/>
        </p:nvSpPr>
        <p:spPr>
          <a:xfrm>
            <a:off x="6257925" y="2056130"/>
            <a:ext cx="937895" cy="3835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/>
              <a:t>bus</a:t>
            </a:r>
            <a:endParaRPr lang="en-US" altLang="zh-CN" sz="2400"/>
          </a:p>
        </p:txBody>
      </p:sp>
      <p:sp>
        <p:nvSpPr>
          <p:cNvPr id="15" name="文本框 14"/>
          <p:cNvSpPr txBox="1"/>
          <p:nvPr/>
        </p:nvSpPr>
        <p:spPr>
          <a:xfrm>
            <a:off x="7990840" y="2068830"/>
            <a:ext cx="12592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put</a:t>
            </a:r>
            <a:endParaRPr lang="en-US" altLang="zh-CN" sz="2400"/>
          </a:p>
        </p:txBody>
      </p:sp>
      <p:sp>
        <p:nvSpPr>
          <p:cNvPr id="16" name="文本框 15"/>
          <p:cNvSpPr txBox="1"/>
          <p:nvPr/>
        </p:nvSpPr>
        <p:spPr>
          <a:xfrm>
            <a:off x="2091055" y="2748915"/>
            <a:ext cx="880110" cy="4254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/>
              <a:t>cut</a:t>
            </a:r>
            <a:endParaRPr lang="en-US" altLang="zh-CN" sz="2400"/>
          </a:p>
        </p:txBody>
      </p:sp>
      <p:sp>
        <p:nvSpPr>
          <p:cNvPr id="17" name="文本框 16"/>
          <p:cNvSpPr txBox="1"/>
          <p:nvPr/>
        </p:nvSpPr>
        <p:spPr>
          <a:xfrm>
            <a:off x="3478530" y="2748915"/>
            <a:ext cx="1036955" cy="3835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/>
              <a:t>sun</a:t>
            </a:r>
            <a:endParaRPr lang="en-US" altLang="zh-CN" sz="2400"/>
          </a:p>
        </p:txBody>
      </p:sp>
      <p:sp>
        <p:nvSpPr>
          <p:cNvPr id="18" name="文本框 17"/>
          <p:cNvSpPr txBox="1"/>
          <p:nvPr/>
        </p:nvSpPr>
        <p:spPr>
          <a:xfrm>
            <a:off x="4929505" y="2731770"/>
            <a:ext cx="11976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June</a:t>
            </a:r>
            <a:endParaRPr lang="en-US" altLang="zh-CN" sz="2400"/>
          </a:p>
        </p:txBody>
      </p:sp>
      <p:sp>
        <p:nvSpPr>
          <p:cNvPr id="20" name="文本框 19"/>
          <p:cNvSpPr txBox="1"/>
          <p:nvPr/>
        </p:nvSpPr>
        <p:spPr>
          <a:xfrm>
            <a:off x="6377305" y="2760345"/>
            <a:ext cx="10134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just</a:t>
            </a:r>
            <a:endParaRPr lang="en-US" altLang="zh-CN" sz="2400"/>
          </a:p>
        </p:txBody>
      </p:sp>
      <p:sp>
        <p:nvSpPr>
          <p:cNvPr id="22" name="文本框 21"/>
          <p:cNvSpPr txBox="1"/>
          <p:nvPr/>
        </p:nvSpPr>
        <p:spPr>
          <a:xfrm>
            <a:off x="8009255" y="2731770"/>
            <a:ext cx="1274445" cy="3568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/>
              <a:t>rule</a:t>
            </a:r>
            <a:endParaRPr lang="en-US" altLang="zh-CN" sz="2400"/>
          </a:p>
        </p:txBody>
      </p:sp>
      <p:sp>
        <p:nvSpPr>
          <p:cNvPr id="25" name="文本框 24"/>
          <p:cNvSpPr txBox="1"/>
          <p:nvPr/>
        </p:nvSpPr>
        <p:spPr>
          <a:xfrm>
            <a:off x="934085" y="1988185"/>
            <a:ext cx="5740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/>
              <a:t>2)</a:t>
            </a:r>
            <a:endParaRPr lang="en-US" altLang="zh-CN" sz="3200"/>
          </a:p>
        </p:txBody>
      </p:sp>
      <p:sp>
        <p:nvSpPr>
          <p:cNvPr id="26" name="文本框 25"/>
          <p:cNvSpPr txBox="1"/>
          <p:nvPr/>
        </p:nvSpPr>
        <p:spPr>
          <a:xfrm>
            <a:off x="9283700" y="2049780"/>
            <a:ext cx="8280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blue</a:t>
            </a:r>
            <a:endParaRPr lang="en-US" altLang="zh-CN"/>
          </a:p>
        </p:txBody>
      </p:sp>
      <p:sp>
        <p:nvSpPr>
          <p:cNvPr id="27" name="文本框 26"/>
          <p:cNvSpPr txBox="1"/>
          <p:nvPr/>
        </p:nvSpPr>
        <p:spPr>
          <a:xfrm>
            <a:off x="9206865" y="2731770"/>
            <a:ext cx="9817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bull</a:t>
            </a:r>
            <a:endParaRPr lang="en-US" altLang="zh-CN"/>
          </a:p>
        </p:txBody>
      </p:sp>
      <p:sp>
        <p:nvSpPr>
          <p:cNvPr id="28" name="home-symbol_16027"/>
          <p:cNvSpPr/>
          <p:nvPr/>
        </p:nvSpPr>
        <p:spPr>
          <a:xfrm flipH="1">
            <a:off x="8932545" y="3192145"/>
            <a:ext cx="2834640" cy="2999105"/>
          </a:xfrm>
          <a:custGeom>
            <a:avLst/>
            <a:gdLst>
              <a:gd name="connsiteX0" fmla="*/ 298803 w 602584"/>
              <a:gd name="connsiteY0" fmla="*/ 124765 h 549493"/>
              <a:gd name="connsiteX1" fmla="*/ 109692 w 602584"/>
              <a:gd name="connsiteY1" fmla="*/ 318544 h 549493"/>
              <a:gd name="connsiteX2" fmla="*/ 109692 w 602584"/>
              <a:gd name="connsiteY2" fmla="*/ 525539 h 549493"/>
              <a:gd name="connsiteX3" fmla="*/ 220710 w 602584"/>
              <a:gd name="connsiteY3" fmla="*/ 525539 h 549493"/>
              <a:gd name="connsiteX4" fmla="*/ 378550 w 602584"/>
              <a:gd name="connsiteY4" fmla="*/ 525539 h 549493"/>
              <a:gd name="connsiteX5" fmla="*/ 493539 w 602584"/>
              <a:gd name="connsiteY5" fmla="*/ 525539 h 549493"/>
              <a:gd name="connsiteX6" fmla="*/ 493539 w 602584"/>
              <a:gd name="connsiteY6" fmla="*/ 318544 h 549493"/>
              <a:gd name="connsiteX7" fmla="*/ 308068 w 602584"/>
              <a:gd name="connsiteY7" fmla="*/ 99325 h 549493"/>
              <a:gd name="connsiteX8" fmla="*/ 516537 w 602584"/>
              <a:gd name="connsiteY8" fmla="*/ 304998 h 549493"/>
              <a:gd name="connsiteX9" fmla="*/ 517530 w 602584"/>
              <a:gd name="connsiteY9" fmla="*/ 313588 h 549493"/>
              <a:gd name="connsiteX10" fmla="*/ 517530 w 602584"/>
              <a:gd name="connsiteY10" fmla="*/ 529173 h 549493"/>
              <a:gd name="connsiteX11" fmla="*/ 510581 w 602584"/>
              <a:gd name="connsiteY11" fmla="*/ 549493 h 549493"/>
              <a:gd name="connsiteX12" fmla="*/ 94636 w 602584"/>
              <a:gd name="connsiteY12" fmla="*/ 549493 h 549493"/>
              <a:gd name="connsiteX13" fmla="*/ 85701 w 602584"/>
              <a:gd name="connsiteY13" fmla="*/ 529173 h 549493"/>
              <a:gd name="connsiteX14" fmla="*/ 85701 w 602584"/>
              <a:gd name="connsiteY14" fmla="*/ 313588 h 549493"/>
              <a:gd name="connsiteX15" fmla="*/ 87687 w 602584"/>
              <a:gd name="connsiteY15" fmla="*/ 305163 h 549493"/>
              <a:gd name="connsiteX16" fmla="*/ 291192 w 602584"/>
              <a:gd name="connsiteY16" fmla="*/ 99490 h 549493"/>
              <a:gd name="connsiteX17" fmla="*/ 308068 w 602584"/>
              <a:gd name="connsiteY17" fmla="*/ 99325 h 549493"/>
              <a:gd name="connsiteX18" fmla="*/ 109691 w 602584"/>
              <a:gd name="connsiteY18" fmla="*/ 70212 h 549493"/>
              <a:gd name="connsiteX19" fmla="*/ 109691 w 602584"/>
              <a:gd name="connsiteY19" fmla="*/ 186186 h 549493"/>
              <a:gd name="connsiteX20" fmla="*/ 157673 w 602584"/>
              <a:gd name="connsiteY20" fmla="*/ 137451 h 549493"/>
              <a:gd name="connsiteX21" fmla="*/ 157673 w 602584"/>
              <a:gd name="connsiteY21" fmla="*/ 70212 h 549493"/>
              <a:gd name="connsiteX22" fmla="*/ 299635 w 602584"/>
              <a:gd name="connsiteY22" fmla="*/ 0 h 549493"/>
              <a:gd name="connsiteX23" fmla="*/ 308073 w 602584"/>
              <a:gd name="connsiteY23" fmla="*/ 3635 h 549493"/>
              <a:gd name="connsiteX24" fmla="*/ 599110 w 602584"/>
              <a:gd name="connsiteY24" fmla="*/ 295056 h 549493"/>
              <a:gd name="connsiteX25" fmla="*/ 599110 w 602584"/>
              <a:gd name="connsiteY25" fmla="*/ 312072 h 549493"/>
              <a:gd name="connsiteX26" fmla="*/ 590672 w 602584"/>
              <a:gd name="connsiteY26" fmla="*/ 315542 h 549493"/>
              <a:gd name="connsiteX27" fmla="*/ 582068 w 602584"/>
              <a:gd name="connsiteY27" fmla="*/ 312072 h 549493"/>
              <a:gd name="connsiteX28" fmla="*/ 299635 w 602584"/>
              <a:gd name="connsiteY28" fmla="*/ 29076 h 549493"/>
              <a:gd name="connsiteX29" fmla="*/ 107871 w 602584"/>
              <a:gd name="connsiteY29" fmla="*/ 223853 h 549493"/>
              <a:gd name="connsiteX30" fmla="*/ 107705 w 602584"/>
              <a:gd name="connsiteY30" fmla="*/ 223853 h 549493"/>
              <a:gd name="connsiteX31" fmla="*/ 21006 w 602584"/>
              <a:gd name="connsiteY31" fmla="*/ 311907 h 549493"/>
              <a:gd name="connsiteX32" fmla="*/ 3799 w 602584"/>
              <a:gd name="connsiteY32" fmla="*/ 312072 h 549493"/>
              <a:gd name="connsiteX33" fmla="*/ 3302 w 602584"/>
              <a:gd name="connsiteY33" fmla="*/ 295221 h 549493"/>
              <a:gd name="connsiteX34" fmla="*/ 85700 w 602584"/>
              <a:gd name="connsiteY34" fmla="*/ 210471 h 549493"/>
              <a:gd name="connsiteX35" fmla="*/ 85700 w 602584"/>
              <a:gd name="connsiteY35" fmla="*/ 49231 h 549493"/>
              <a:gd name="connsiteX36" fmla="*/ 99433 w 602584"/>
              <a:gd name="connsiteY36" fmla="*/ 46257 h 549493"/>
              <a:gd name="connsiteX37" fmla="*/ 171406 w 602584"/>
              <a:gd name="connsiteY37" fmla="*/ 46257 h 549493"/>
              <a:gd name="connsiteX38" fmla="*/ 181664 w 602584"/>
              <a:gd name="connsiteY38" fmla="*/ 49231 h 549493"/>
              <a:gd name="connsiteX39" fmla="*/ 181664 w 602584"/>
              <a:gd name="connsiteY39" fmla="*/ 113000 h 549493"/>
              <a:gd name="connsiteX40" fmla="*/ 290204 w 602584"/>
              <a:gd name="connsiteY40" fmla="*/ 3635 h 549493"/>
              <a:gd name="connsiteX41" fmla="*/ 299635 w 602584"/>
              <a:gd name="connsiteY41" fmla="*/ 0 h 549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602584" h="549493">
                <a:moveTo>
                  <a:pt x="298803" y="124765"/>
                </a:moveTo>
                <a:lnTo>
                  <a:pt x="109692" y="318544"/>
                </a:lnTo>
                <a:lnTo>
                  <a:pt x="109692" y="525539"/>
                </a:lnTo>
                <a:lnTo>
                  <a:pt x="220710" y="525539"/>
                </a:lnTo>
                <a:lnTo>
                  <a:pt x="378550" y="525539"/>
                </a:lnTo>
                <a:lnTo>
                  <a:pt x="493539" y="525539"/>
                </a:lnTo>
                <a:lnTo>
                  <a:pt x="493539" y="318544"/>
                </a:lnTo>
                <a:close/>
                <a:moveTo>
                  <a:pt x="308068" y="99325"/>
                </a:moveTo>
                <a:lnTo>
                  <a:pt x="516537" y="304998"/>
                </a:lnTo>
                <a:cubicBezTo>
                  <a:pt x="518853" y="307311"/>
                  <a:pt x="517530" y="310284"/>
                  <a:pt x="517530" y="313588"/>
                </a:cubicBezTo>
                <a:lnTo>
                  <a:pt x="517530" y="529173"/>
                </a:lnTo>
                <a:cubicBezTo>
                  <a:pt x="517530" y="535781"/>
                  <a:pt x="517199" y="549493"/>
                  <a:pt x="510581" y="549493"/>
                </a:cubicBezTo>
                <a:lnTo>
                  <a:pt x="94636" y="549493"/>
                </a:lnTo>
                <a:cubicBezTo>
                  <a:pt x="88017" y="549493"/>
                  <a:pt x="85701" y="535781"/>
                  <a:pt x="85701" y="529173"/>
                </a:cubicBezTo>
                <a:lnTo>
                  <a:pt x="85701" y="313588"/>
                </a:lnTo>
                <a:cubicBezTo>
                  <a:pt x="85701" y="310449"/>
                  <a:pt x="85370" y="307311"/>
                  <a:pt x="87687" y="305163"/>
                </a:cubicBezTo>
                <a:lnTo>
                  <a:pt x="291192" y="99490"/>
                </a:lnTo>
                <a:cubicBezTo>
                  <a:pt x="295825" y="94864"/>
                  <a:pt x="303270" y="94699"/>
                  <a:pt x="308068" y="99325"/>
                </a:cubicBezTo>
                <a:close/>
                <a:moveTo>
                  <a:pt x="109691" y="70212"/>
                </a:moveTo>
                <a:lnTo>
                  <a:pt x="109691" y="186186"/>
                </a:lnTo>
                <a:lnTo>
                  <a:pt x="157673" y="137451"/>
                </a:lnTo>
                <a:lnTo>
                  <a:pt x="157673" y="70212"/>
                </a:lnTo>
                <a:close/>
                <a:moveTo>
                  <a:pt x="299635" y="0"/>
                </a:moveTo>
                <a:cubicBezTo>
                  <a:pt x="302613" y="165"/>
                  <a:pt x="305922" y="1322"/>
                  <a:pt x="308073" y="3635"/>
                </a:cubicBezTo>
                <a:lnTo>
                  <a:pt x="599110" y="295056"/>
                </a:lnTo>
                <a:cubicBezTo>
                  <a:pt x="603743" y="299847"/>
                  <a:pt x="603743" y="307447"/>
                  <a:pt x="599110" y="312072"/>
                </a:cubicBezTo>
                <a:cubicBezTo>
                  <a:pt x="596794" y="314385"/>
                  <a:pt x="593650" y="315542"/>
                  <a:pt x="590672" y="315542"/>
                </a:cubicBezTo>
                <a:cubicBezTo>
                  <a:pt x="587529" y="315542"/>
                  <a:pt x="584385" y="314385"/>
                  <a:pt x="582068" y="312072"/>
                </a:cubicBezTo>
                <a:lnTo>
                  <a:pt x="299635" y="29076"/>
                </a:lnTo>
                <a:lnTo>
                  <a:pt x="107871" y="223853"/>
                </a:lnTo>
                <a:lnTo>
                  <a:pt x="107705" y="223853"/>
                </a:lnTo>
                <a:lnTo>
                  <a:pt x="21006" y="311907"/>
                </a:lnTo>
                <a:cubicBezTo>
                  <a:pt x="16374" y="316698"/>
                  <a:pt x="8597" y="316698"/>
                  <a:pt x="3799" y="312072"/>
                </a:cubicBezTo>
                <a:cubicBezTo>
                  <a:pt x="-834" y="307447"/>
                  <a:pt x="-1496" y="299847"/>
                  <a:pt x="3302" y="295221"/>
                </a:cubicBezTo>
                <a:lnTo>
                  <a:pt x="85700" y="210471"/>
                </a:lnTo>
                <a:lnTo>
                  <a:pt x="85700" y="49231"/>
                </a:lnTo>
                <a:cubicBezTo>
                  <a:pt x="85700" y="42623"/>
                  <a:pt x="92814" y="46257"/>
                  <a:pt x="99433" y="46257"/>
                </a:cubicBezTo>
                <a:lnTo>
                  <a:pt x="171406" y="46257"/>
                </a:lnTo>
                <a:cubicBezTo>
                  <a:pt x="178024" y="46257"/>
                  <a:pt x="181664" y="42623"/>
                  <a:pt x="181664" y="49231"/>
                </a:cubicBezTo>
                <a:lnTo>
                  <a:pt x="181664" y="113000"/>
                </a:lnTo>
                <a:lnTo>
                  <a:pt x="290204" y="3635"/>
                </a:lnTo>
                <a:cubicBezTo>
                  <a:pt x="292520" y="1322"/>
                  <a:pt x="296326" y="0"/>
                  <a:pt x="299635" y="0"/>
                </a:cubicBezTo>
                <a:close/>
              </a:path>
            </a:pathLst>
          </a:custGeom>
          <a:solidFill>
            <a:schemeClr val="accent1"/>
          </a:solidFill>
          <a:ln w="47625">
            <a:solidFill>
              <a:srgbClr val="4D79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9" name="home-symbol_16027"/>
          <p:cNvSpPr/>
          <p:nvPr/>
        </p:nvSpPr>
        <p:spPr>
          <a:xfrm flipH="1">
            <a:off x="6127115" y="3132455"/>
            <a:ext cx="2834640" cy="2999105"/>
          </a:xfrm>
          <a:custGeom>
            <a:avLst/>
            <a:gdLst>
              <a:gd name="connsiteX0" fmla="*/ 298803 w 602584"/>
              <a:gd name="connsiteY0" fmla="*/ 124765 h 549493"/>
              <a:gd name="connsiteX1" fmla="*/ 109692 w 602584"/>
              <a:gd name="connsiteY1" fmla="*/ 318544 h 549493"/>
              <a:gd name="connsiteX2" fmla="*/ 109692 w 602584"/>
              <a:gd name="connsiteY2" fmla="*/ 525539 h 549493"/>
              <a:gd name="connsiteX3" fmla="*/ 220710 w 602584"/>
              <a:gd name="connsiteY3" fmla="*/ 525539 h 549493"/>
              <a:gd name="connsiteX4" fmla="*/ 378550 w 602584"/>
              <a:gd name="connsiteY4" fmla="*/ 525539 h 549493"/>
              <a:gd name="connsiteX5" fmla="*/ 493539 w 602584"/>
              <a:gd name="connsiteY5" fmla="*/ 525539 h 549493"/>
              <a:gd name="connsiteX6" fmla="*/ 493539 w 602584"/>
              <a:gd name="connsiteY6" fmla="*/ 318544 h 549493"/>
              <a:gd name="connsiteX7" fmla="*/ 308068 w 602584"/>
              <a:gd name="connsiteY7" fmla="*/ 99325 h 549493"/>
              <a:gd name="connsiteX8" fmla="*/ 516537 w 602584"/>
              <a:gd name="connsiteY8" fmla="*/ 304998 h 549493"/>
              <a:gd name="connsiteX9" fmla="*/ 517530 w 602584"/>
              <a:gd name="connsiteY9" fmla="*/ 313588 h 549493"/>
              <a:gd name="connsiteX10" fmla="*/ 517530 w 602584"/>
              <a:gd name="connsiteY10" fmla="*/ 529173 h 549493"/>
              <a:gd name="connsiteX11" fmla="*/ 510581 w 602584"/>
              <a:gd name="connsiteY11" fmla="*/ 549493 h 549493"/>
              <a:gd name="connsiteX12" fmla="*/ 94636 w 602584"/>
              <a:gd name="connsiteY12" fmla="*/ 549493 h 549493"/>
              <a:gd name="connsiteX13" fmla="*/ 85701 w 602584"/>
              <a:gd name="connsiteY13" fmla="*/ 529173 h 549493"/>
              <a:gd name="connsiteX14" fmla="*/ 85701 w 602584"/>
              <a:gd name="connsiteY14" fmla="*/ 313588 h 549493"/>
              <a:gd name="connsiteX15" fmla="*/ 87687 w 602584"/>
              <a:gd name="connsiteY15" fmla="*/ 305163 h 549493"/>
              <a:gd name="connsiteX16" fmla="*/ 291192 w 602584"/>
              <a:gd name="connsiteY16" fmla="*/ 99490 h 549493"/>
              <a:gd name="connsiteX17" fmla="*/ 308068 w 602584"/>
              <a:gd name="connsiteY17" fmla="*/ 99325 h 549493"/>
              <a:gd name="connsiteX18" fmla="*/ 109691 w 602584"/>
              <a:gd name="connsiteY18" fmla="*/ 70212 h 549493"/>
              <a:gd name="connsiteX19" fmla="*/ 109691 w 602584"/>
              <a:gd name="connsiteY19" fmla="*/ 186186 h 549493"/>
              <a:gd name="connsiteX20" fmla="*/ 157673 w 602584"/>
              <a:gd name="connsiteY20" fmla="*/ 137451 h 549493"/>
              <a:gd name="connsiteX21" fmla="*/ 157673 w 602584"/>
              <a:gd name="connsiteY21" fmla="*/ 70212 h 549493"/>
              <a:gd name="connsiteX22" fmla="*/ 299635 w 602584"/>
              <a:gd name="connsiteY22" fmla="*/ 0 h 549493"/>
              <a:gd name="connsiteX23" fmla="*/ 308073 w 602584"/>
              <a:gd name="connsiteY23" fmla="*/ 3635 h 549493"/>
              <a:gd name="connsiteX24" fmla="*/ 599110 w 602584"/>
              <a:gd name="connsiteY24" fmla="*/ 295056 h 549493"/>
              <a:gd name="connsiteX25" fmla="*/ 599110 w 602584"/>
              <a:gd name="connsiteY25" fmla="*/ 312072 h 549493"/>
              <a:gd name="connsiteX26" fmla="*/ 590672 w 602584"/>
              <a:gd name="connsiteY26" fmla="*/ 315542 h 549493"/>
              <a:gd name="connsiteX27" fmla="*/ 582068 w 602584"/>
              <a:gd name="connsiteY27" fmla="*/ 312072 h 549493"/>
              <a:gd name="connsiteX28" fmla="*/ 299635 w 602584"/>
              <a:gd name="connsiteY28" fmla="*/ 29076 h 549493"/>
              <a:gd name="connsiteX29" fmla="*/ 107871 w 602584"/>
              <a:gd name="connsiteY29" fmla="*/ 223853 h 549493"/>
              <a:gd name="connsiteX30" fmla="*/ 107705 w 602584"/>
              <a:gd name="connsiteY30" fmla="*/ 223853 h 549493"/>
              <a:gd name="connsiteX31" fmla="*/ 21006 w 602584"/>
              <a:gd name="connsiteY31" fmla="*/ 311907 h 549493"/>
              <a:gd name="connsiteX32" fmla="*/ 3799 w 602584"/>
              <a:gd name="connsiteY32" fmla="*/ 312072 h 549493"/>
              <a:gd name="connsiteX33" fmla="*/ 3302 w 602584"/>
              <a:gd name="connsiteY33" fmla="*/ 295221 h 549493"/>
              <a:gd name="connsiteX34" fmla="*/ 85700 w 602584"/>
              <a:gd name="connsiteY34" fmla="*/ 210471 h 549493"/>
              <a:gd name="connsiteX35" fmla="*/ 85700 w 602584"/>
              <a:gd name="connsiteY35" fmla="*/ 49231 h 549493"/>
              <a:gd name="connsiteX36" fmla="*/ 99433 w 602584"/>
              <a:gd name="connsiteY36" fmla="*/ 46257 h 549493"/>
              <a:gd name="connsiteX37" fmla="*/ 171406 w 602584"/>
              <a:gd name="connsiteY37" fmla="*/ 46257 h 549493"/>
              <a:gd name="connsiteX38" fmla="*/ 181664 w 602584"/>
              <a:gd name="connsiteY38" fmla="*/ 49231 h 549493"/>
              <a:gd name="connsiteX39" fmla="*/ 181664 w 602584"/>
              <a:gd name="connsiteY39" fmla="*/ 113000 h 549493"/>
              <a:gd name="connsiteX40" fmla="*/ 290204 w 602584"/>
              <a:gd name="connsiteY40" fmla="*/ 3635 h 549493"/>
              <a:gd name="connsiteX41" fmla="*/ 299635 w 602584"/>
              <a:gd name="connsiteY41" fmla="*/ 0 h 549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602584" h="549493">
                <a:moveTo>
                  <a:pt x="298803" y="124765"/>
                </a:moveTo>
                <a:lnTo>
                  <a:pt x="109692" y="318544"/>
                </a:lnTo>
                <a:lnTo>
                  <a:pt x="109692" y="525539"/>
                </a:lnTo>
                <a:lnTo>
                  <a:pt x="220710" y="525539"/>
                </a:lnTo>
                <a:lnTo>
                  <a:pt x="378550" y="525539"/>
                </a:lnTo>
                <a:lnTo>
                  <a:pt x="493539" y="525539"/>
                </a:lnTo>
                <a:lnTo>
                  <a:pt x="493539" y="318544"/>
                </a:lnTo>
                <a:close/>
                <a:moveTo>
                  <a:pt x="308068" y="99325"/>
                </a:moveTo>
                <a:lnTo>
                  <a:pt x="516537" y="304998"/>
                </a:lnTo>
                <a:cubicBezTo>
                  <a:pt x="518853" y="307311"/>
                  <a:pt x="517530" y="310284"/>
                  <a:pt x="517530" y="313588"/>
                </a:cubicBezTo>
                <a:lnTo>
                  <a:pt x="517530" y="529173"/>
                </a:lnTo>
                <a:cubicBezTo>
                  <a:pt x="517530" y="535781"/>
                  <a:pt x="517199" y="549493"/>
                  <a:pt x="510581" y="549493"/>
                </a:cubicBezTo>
                <a:lnTo>
                  <a:pt x="94636" y="549493"/>
                </a:lnTo>
                <a:cubicBezTo>
                  <a:pt x="88017" y="549493"/>
                  <a:pt x="85701" y="535781"/>
                  <a:pt x="85701" y="529173"/>
                </a:cubicBezTo>
                <a:lnTo>
                  <a:pt x="85701" y="313588"/>
                </a:lnTo>
                <a:cubicBezTo>
                  <a:pt x="85701" y="310449"/>
                  <a:pt x="85370" y="307311"/>
                  <a:pt x="87687" y="305163"/>
                </a:cubicBezTo>
                <a:lnTo>
                  <a:pt x="291192" y="99490"/>
                </a:lnTo>
                <a:cubicBezTo>
                  <a:pt x="295825" y="94864"/>
                  <a:pt x="303270" y="94699"/>
                  <a:pt x="308068" y="99325"/>
                </a:cubicBezTo>
                <a:close/>
                <a:moveTo>
                  <a:pt x="109691" y="70212"/>
                </a:moveTo>
                <a:lnTo>
                  <a:pt x="109691" y="186186"/>
                </a:lnTo>
                <a:lnTo>
                  <a:pt x="157673" y="137451"/>
                </a:lnTo>
                <a:lnTo>
                  <a:pt x="157673" y="70212"/>
                </a:lnTo>
                <a:close/>
                <a:moveTo>
                  <a:pt x="299635" y="0"/>
                </a:moveTo>
                <a:cubicBezTo>
                  <a:pt x="302613" y="165"/>
                  <a:pt x="305922" y="1322"/>
                  <a:pt x="308073" y="3635"/>
                </a:cubicBezTo>
                <a:lnTo>
                  <a:pt x="599110" y="295056"/>
                </a:lnTo>
                <a:cubicBezTo>
                  <a:pt x="603743" y="299847"/>
                  <a:pt x="603743" y="307447"/>
                  <a:pt x="599110" y="312072"/>
                </a:cubicBezTo>
                <a:cubicBezTo>
                  <a:pt x="596794" y="314385"/>
                  <a:pt x="593650" y="315542"/>
                  <a:pt x="590672" y="315542"/>
                </a:cubicBezTo>
                <a:cubicBezTo>
                  <a:pt x="587529" y="315542"/>
                  <a:pt x="584385" y="314385"/>
                  <a:pt x="582068" y="312072"/>
                </a:cubicBezTo>
                <a:lnTo>
                  <a:pt x="299635" y="29076"/>
                </a:lnTo>
                <a:lnTo>
                  <a:pt x="107871" y="223853"/>
                </a:lnTo>
                <a:lnTo>
                  <a:pt x="107705" y="223853"/>
                </a:lnTo>
                <a:lnTo>
                  <a:pt x="21006" y="311907"/>
                </a:lnTo>
                <a:cubicBezTo>
                  <a:pt x="16374" y="316698"/>
                  <a:pt x="8597" y="316698"/>
                  <a:pt x="3799" y="312072"/>
                </a:cubicBezTo>
                <a:cubicBezTo>
                  <a:pt x="-834" y="307447"/>
                  <a:pt x="-1496" y="299847"/>
                  <a:pt x="3302" y="295221"/>
                </a:cubicBezTo>
                <a:lnTo>
                  <a:pt x="85700" y="210471"/>
                </a:lnTo>
                <a:lnTo>
                  <a:pt x="85700" y="49231"/>
                </a:lnTo>
                <a:cubicBezTo>
                  <a:pt x="85700" y="42623"/>
                  <a:pt x="92814" y="46257"/>
                  <a:pt x="99433" y="46257"/>
                </a:cubicBezTo>
                <a:lnTo>
                  <a:pt x="171406" y="46257"/>
                </a:lnTo>
                <a:cubicBezTo>
                  <a:pt x="178024" y="46257"/>
                  <a:pt x="181664" y="42623"/>
                  <a:pt x="181664" y="49231"/>
                </a:cubicBezTo>
                <a:lnTo>
                  <a:pt x="181664" y="113000"/>
                </a:lnTo>
                <a:lnTo>
                  <a:pt x="290204" y="3635"/>
                </a:lnTo>
                <a:cubicBezTo>
                  <a:pt x="292520" y="1322"/>
                  <a:pt x="296326" y="0"/>
                  <a:pt x="299635" y="0"/>
                </a:cubicBezTo>
                <a:close/>
              </a:path>
            </a:pathLst>
          </a:custGeom>
          <a:solidFill>
            <a:schemeClr val="accent1"/>
          </a:solidFill>
          <a:ln w="47625">
            <a:solidFill>
              <a:srgbClr val="4D79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文本框 29"/>
          <p:cNvSpPr txBox="1"/>
          <p:nvPr/>
        </p:nvSpPr>
        <p:spPr>
          <a:xfrm>
            <a:off x="4314190" y="4199255"/>
            <a:ext cx="5632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/ʌ/</a:t>
            </a:r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10160000" y="4199255"/>
            <a:ext cx="5099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/ʊ/</a:t>
            </a:r>
            <a:endParaRPr lang="en-US" altLang="zh-CN"/>
          </a:p>
        </p:txBody>
      </p:sp>
      <p:sp>
        <p:nvSpPr>
          <p:cNvPr id="32" name="文本框 31"/>
          <p:cNvSpPr txBox="1"/>
          <p:nvPr/>
        </p:nvSpPr>
        <p:spPr>
          <a:xfrm>
            <a:off x="7524750" y="4655820"/>
            <a:ext cx="6908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2"/>
                </a:solidFill>
              </a:rPr>
              <a:t>June</a:t>
            </a:r>
            <a:endParaRPr lang="en-US" altLang="zh-CN"/>
          </a:p>
        </p:txBody>
      </p:sp>
      <p:sp>
        <p:nvSpPr>
          <p:cNvPr id="33" name="文本框 32"/>
          <p:cNvSpPr txBox="1"/>
          <p:nvPr/>
        </p:nvSpPr>
        <p:spPr>
          <a:xfrm>
            <a:off x="3836035" y="5470525"/>
            <a:ext cx="7543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2"/>
                </a:solidFill>
              </a:rPr>
              <a:t>just</a:t>
            </a:r>
            <a:endParaRPr lang="en-US" altLang="zh-CN"/>
          </a:p>
        </p:txBody>
      </p:sp>
      <p:sp>
        <p:nvSpPr>
          <p:cNvPr id="34" name="文本框 33"/>
          <p:cNvSpPr txBox="1"/>
          <p:nvPr/>
        </p:nvSpPr>
        <p:spPr>
          <a:xfrm>
            <a:off x="6844665" y="5102225"/>
            <a:ext cx="6483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2"/>
                </a:solidFill>
              </a:rPr>
              <a:t>rule</a:t>
            </a:r>
            <a:endParaRPr lang="en-US" altLang="zh-CN"/>
          </a:p>
        </p:txBody>
      </p:sp>
      <p:sp>
        <p:nvSpPr>
          <p:cNvPr id="35" name="文本框 34"/>
          <p:cNvSpPr txBox="1"/>
          <p:nvPr/>
        </p:nvSpPr>
        <p:spPr>
          <a:xfrm>
            <a:off x="10427335" y="4844415"/>
            <a:ext cx="7226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2"/>
                </a:solidFill>
              </a:rPr>
              <a:t>bull</a:t>
            </a:r>
            <a:endParaRPr lang="en-US" altLang="zh-CN">
              <a:solidFill>
                <a:schemeClr val="accent2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8" grpId="1"/>
      <p:bldP spid="11" grpId="0"/>
      <p:bldP spid="11" grpId="1"/>
      <p:bldP spid="10" grpId="0"/>
      <p:bldP spid="10" grpId="1"/>
      <p:bldP spid="7" grpId="0"/>
      <p:bldP spid="7" grpId="1"/>
      <p:bldP spid="33" grpId="0"/>
      <p:bldP spid="33" grpId="1"/>
      <p:bldP spid="5" grpId="0"/>
      <p:bldP spid="5" grpId="1"/>
      <p:bldP spid="32" grpId="0"/>
      <p:bldP spid="32" grpId="1"/>
      <p:bldP spid="34" grpId="0"/>
      <p:bldP spid="34" grpId="1"/>
      <p:bldP spid="4" grpId="0"/>
      <p:bldP spid="4" grpId="1"/>
      <p:bldP spid="35" grpId="0"/>
      <p:bldP spid="35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54050" y="2076450"/>
            <a:ext cx="2442845" cy="19380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 fontAlgn="b" latinLnBrk="0"/>
            <a:r>
              <a:rPr lang="en-US" altLang="en-US" sz="115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o</a:t>
            </a:r>
            <a:endParaRPr lang="en-US" altLang="en-US" sz="115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左大括号 3"/>
          <p:cNvSpPr/>
          <p:nvPr/>
        </p:nvSpPr>
        <p:spPr>
          <a:xfrm>
            <a:off x="2818765" y="1726565"/>
            <a:ext cx="445770" cy="2638425"/>
          </a:xfrm>
          <a:prstGeom prst="leftBrace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128125" y="2797810"/>
            <a:ext cx="2134235" cy="10293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6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/əʊ/</a:t>
            </a:r>
            <a:endParaRPr lang="en-US" altLang="zh-CN" sz="6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371215" y="1634490"/>
            <a:ext cx="1412875" cy="5822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sz="28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</a:t>
            </a:r>
            <a:r>
              <a:rPr lang="en-US" sz="2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o</a:t>
            </a:r>
            <a:r>
              <a:rPr lang="en-US" sz="28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</a:t>
            </a:r>
            <a:r>
              <a:rPr lang="en-US" sz="2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</a:t>
            </a:r>
            <a:endParaRPr lang="en-US" sz="28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784090" y="1680210"/>
            <a:ext cx="1489710" cy="4908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 latinLnBrk="0">
              <a:buClrTx/>
              <a:buSzTx/>
              <a:buFontTx/>
            </a:pPr>
            <a:r>
              <a:rPr lang="en-US" sz="28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</a:t>
            </a:r>
            <a:r>
              <a:rPr lang="en-US" sz="2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o</a:t>
            </a:r>
            <a:r>
              <a:rPr lang="en-US" sz="28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</a:t>
            </a:r>
            <a:r>
              <a:rPr lang="en-US" sz="2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</a:t>
            </a:r>
            <a:endParaRPr lang="en-US" sz="28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273800" y="1680845"/>
            <a:ext cx="1552575" cy="4902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>
              <a:buClrTx/>
              <a:buSzTx/>
              <a:buFontTx/>
            </a:pPr>
            <a:r>
              <a:rPr lang="en-US" sz="28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</a:t>
            </a:r>
            <a:r>
              <a:rPr lang="en-US" sz="2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o</a:t>
            </a:r>
            <a:r>
              <a:rPr lang="en-US" sz="28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</a:t>
            </a:r>
            <a:r>
              <a:rPr lang="en-US" sz="2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</a:t>
            </a:r>
            <a:endParaRPr lang="en-US" sz="28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371215" y="4167505"/>
            <a:ext cx="1075055" cy="4686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sz="28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en-US" sz="2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en-US" altLang="zh-CN" sz="28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930140" y="4140835"/>
            <a:ext cx="11976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en-US" sz="2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en-US" altLang="zh-CN" sz="28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273800" y="4167505"/>
            <a:ext cx="1274445" cy="3568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sz="28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r>
              <a:rPr lang="en-US" sz="2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en-US" altLang="zh-CN" sz="28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236980" y="3672205"/>
            <a:ext cx="2134235" cy="10293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6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/əʊ/</a:t>
            </a:r>
            <a:endParaRPr lang="en-US" altLang="zh-CN" sz="6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cxnSp>
        <p:nvCxnSpPr>
          <p:cNvPr id="19" name="直接箭头连接符 18"/>
          <p:cNvCxnSpPr/>
          <p:nvPr/>
        </p:nvCxnSpPr>
        <p:spPr>
          <a:xfrm>
            <a:off x="6891020" y="2349500"/>
            <a:ext cx="2121535" cy="75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 flipV="1">
            <a:off x="6908165" y="3444240"/>
            <a:ext cx="2306320" cy="977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1497964" y="5038558"/>
            <a:ext cx="9934575" cy="737235"/>
          </a:xfrm>
          <a:prstGeom prst="rect">
            <a:avLst/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23000">
                <a:srgbClr val="00B0F0"/>
              </a:gs>
            </a:gsLst>
            <a:lin ang="0" scaled="0"/>
          </a:gradFill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en-US" sz="2800" b="1" dirty="0"/>
              <a:t>通常情况下，以</a:t>
            </a:r>
            <a:r>
              <a:rPr lang="en-US" altLang="zh-CN" sz="2800" b="1" dirty="0"/>
              <a:t>o</a:t>
            </a:r>
            <a:r>
              <a:rPr lang="zh-CN" altLang="en-US" sz="2800" b="1" dirty="0"/>
              <a:t>结尾或在</a:t>
            </a:r>
            <a:r>
              <a:rPr lang="en-US" altLang="zh-CN" sz="2800" b="1" dirty="0"/>
              <a:t>o_e</a:t>
            </a:r>
            <a:r>
              <a:rPr lang="zh-CN" altLang="en-US" sz="2800" b="1" dirty="0"/>
              <a:t>中，</a:t>
            </a:r>
            <a:r>
              <a:rPr lang="en-US" altLang="zh-CN" sz="2800" b="1" dirty="0"/>
              <a:t>o</a:t>
            </a:r>
            <a:r>
              <a:rPr lang="zh-CN" altLang="en-US" sz="2800" b="1" dirty="0"/>
              <a:t>发字母本身的音/əʊ/</a:t>
            </a:r>
            <a:endParaRPr lang="zh-CN" altLang="en-US" sz="28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23" grpId="0" animBg="1"/>
      <p:bldP spid="23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930275" y="1538605"/>
            <a:ext cx="2442845" cy="19380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 fontAlgn="b" latinLnBrk="0"/>
            <a:r>
              <a:rPr lang="en-US" altLang="en-US" sz="115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u</a:t>
            </a:r>
            <a:endParaRPr lang="en-US" altLang="en-US" sz="115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左大括号 3"/>
          <p:cNvSpPr/>
          <p:nvPr/>
        </p:nvSpPr>
        <p:spPr>
          <a:xfrm>
            <a:off x="2818765" y="1726565"/>
            <a:ext cx="445770" cy="1562100"/>
          </a:xfrm>
          <a:prstGeom prst="leftBrace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704580" y="2429510"/>
            <a:ext cx="2134235" cy="10293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6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/ju:/</a:t>
            </a:r>
            <a:endParaRPr lang="en-US" altLang="zh-CN" sz="6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02025" y="1583055"/>
            <a:ext cx="1420495" cy="52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sz="28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sz="2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u</a:t>
            </a:r>
            <a:r>
              <a:rPr lang="en-US" sz="28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en-US" sz="2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lang="en-US" altLang="zh-CN" sz="28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502025" y="3039745"/>
            <a:ext cx="1180465" cy="4191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buClrTx/>
              <a:buSzTx/>
              <a:buFontTx/>
            </a:pPr>
            <a:r>
              <a:rPr lang="en-US" sz="28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r>
              <a:rPr lang="en-US" sz="2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u</a:t>
            </a:r>
            <a:r>
              <a:rPr lang="en-US" sz="28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sz="2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lang="en-US" sz="28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38885" y="3039745"/>
            <a:ext cx="2134235" cy="10293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6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/ju:/</a:t>
            </a:r>
            <a:endParaRPr lang="en-US" altLang="zh-CN" sz="6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cxnSp>
        <p:nvCxnSpPr>
          <p:cNvPr id="15" name="直接箭头连接符 14"/>
          <p:cNvCxnSpPr/>
          <p:nvPr/>
        </p:nvCxnSpPr>
        <p:spPr>
          <a:xfrm>
            <a:off x="4888865" y="2105025"/>
            <a:ext cx="3741420" cy="6483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 flipV="1">
            <a:off x="4682490" y="3039745"/>
            <a:ext cx="3969385" cy="2089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1337944" y="4570563"/>
            <a:ext cx="9934575" cy="737235"/>
          </a:xfrm>
          <a:prstGeom prst="rect">
            <a:avLst/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23000">
                <a:srgbClr val="00B0F0"/>
              </a:gs>
            </a:gsLst>
            <a:lin ang="0" scaled="0"/>
          </a:gradFill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en-US" sz="2800" b="1" dirty="0"/>
              <a:t>在</a:t>
            </a:r>
            <a:r>
              <a:rPr lang="en-US" altLang="zh-CN" sz="2800" b="1" dirty="0"/>
              <a:t>u_e</a:t>
            </a:r>
            <a:r>
              <a:rPr lang="zh-CN" altLang="en-US" sz="2800" b="1" dirty="0"/>
              <a:t>中，</a:t>
            </a:r>
            <a:r>
              <a:rPr lang="en-US" altLang="zh-CN" sz="2800" b="1" dirty="0"/>
              <a:t>u</a:t>
            </a:r>
            <a:r>
              <a:rPr lang="zh-CN" altLang="en-US" sz="2800" b="1" dirty="0"/>
              <a:t>发字母本身的音/ju:/</a:t>
            </a:r>
            <a:endParaRPr lang="zh-CN" altLang="en-US" sz="28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23" grpId="0" animBg="1"/>
      <p:bldP spid="23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3" name="文本框 92"/>
          <p:cNvSpPr txBox="1"/>
          <p:nvPr>
            <p:custDataLst>
              <p:tags r:id="rId1"/>
            </p:custDataLst>
          </p:nvPr>
        </p:nvSpPr>
        <p:spPr>
          <a:xfrm>
            <a:off x="1672148" y="816125"/>
            <a:ext cx="10140059" cy="82994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Read aloud and match. Then listen, check and repeat.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大声朗读并连线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然后听录音核对并跟读。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文本框 93"/>
          <p:cNvSpPr txBox="1"/>
          <p:nvPr>
            <p:custDataLst>
              <p:tags r:id="rId2"/>
            </p:custDataLst>
          </p:nvPr>
        </p:nvSpPr>
        <p:spPr>
          <a:xfrm>
            <a:off x="1197610" y="1842770"/>
            <a:ext cx="9827895" cy="821055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r>
              <a:rPr lang="en-US" sz="3600" dirty="0"/>
              <a:t>swim </a:t>
            </a:r>
            <a:r>
              <a:rPr lang="en-US" sz="4400" dirty="0"/>
              <a:t>  </a:t>
            </a:r>
            <a:r>
              <a:rPr lang="en-US" sz="3600" dirty="0"/>
              <a:t>just   put   home   note   blue   tube   hot</a:t>
            </a:r>
            <a:endParaRPr lang="en-US" sz="3600" dirty="0"/>
          </a:p>
        </p:txBody>
      </p:sp>
      <p:sp>
        <p:nvSpPr>
          <p:cNvPr id="95" name="文本框 94"/>
          <p:cNvSpPr txBox="1"/>
          <p:nvPr>
            <p:custDataLst>
              <p:tags r:id="rId3"/>
            </p:custDataLst>
          </p:nvPr>
        </p:nvSpPr>
        <p:spPr>
          <a:xfrm>
            <a:off x="1490980" y="5331460"/>
            <a:ext cx="9509125" cy="553085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r>
              <a:rPr lang="en-US" sz="2800" dirty="0"/>
              <a:t>/həʊm/   /swɪm/   /tju:b/  /blu:/  /n</a:t>
            </a:r>
            <a:r>
              <a:rPr lang="en-US" sz="2800" dirty="0">
                <a:sym typeface="+mn-ea"/>
              </a:rPr>
              <a:t>əʊt/  /dʒʌst/  /hɒt/  /pʊt/</a:t>
            </a:r>
            <a:endParaRPr lang="en-US" sz="2800" dirty="0">
              <a:sym typeface="+mn-ea"/>
            </a:endParaRPr>
          </a:p>
        </p:txBody>
      </p:sp>
      <p:cxnSp>
        <p:nvCxnSpPr>
          <p:cNvPr id="2" name="直接箭头连接符 1"/>
          <p:cNvCxnSpPr/>
          <p:nvPr/>
        </p:nvCxnSpPr>
        <p:spPr>
          <a:xfrm>
            <a:off x="1720850" y="2540635"/>
            <a:ext cx="1818005" cy="2848610"/>
          </a:xfrm>
          <a:prstGeom prst="straightConnector1">
            <a:avLst/>
          </a:prstGeom>
          <a:ln>
            <a:solidFill>
              <a:schemeClr val="accent1"/>
            </a:solidFill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直接箭头连接符 2"/>
          <p:cNvCxnSpPr/>
          <p:nvPr/>
        </p:nvCxnSpPr>
        <p:spPr>
          <a:xfrm>
            <a:off x="3014345" y="2540635"/>
            <a:ext cx="5126990" cy="278511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直接箭头连接符 3"/>
          <p:cNvCxnSpPr/>
          <p:nvPr/>
        </p:nvCxnSpPr>
        <p:spPr>
          <a:xfrm>
            <a:off x="4233545" y="2540635"/>
            <a:ext cx="6033770" cy="2806065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直接箭头连接符 4"/>
          <p:cNvCxnSpPr/>
          <p:nvPr/>
        </p:nvCxnSpPr>
        <p:spPr>
          <a:xfrm>
            <a:off x="6791325" y="2593975"/>
            <a:ext cx="255270" cy="278511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 flipH="1">
            <a:off x="6079490" y="2540635"/>
            <a:ext cx="2061845" cy="2710815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 flipH="1">
            <a:off x="2518410" y="2487930"/>
            <a:ext cx="2891155" cy="299720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849755" y="6109970"/>
            <a:ext cx="595630" cy="47498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sz="2400">
                <a:latin typeface="Calibri" panose="020F0502020204030204" charset="0"/>
              </a:rPr>
              <a:t>①</a:t>
            </a:r>
            <a:endParaRPr lang="zh-CN" altLang="en-US" sz="2400">
              <a:latin typeface="Calibri" panose="020F050202020403020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71850" y="6109970"/>
            <a:ext cx="487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400">
                <a:latin typeface="Calibri" panose="020F0502020204030204" charset="0"/>
              </a:rPr>
              <a:t>②</a:t>
            </a:r>
            <a:endParaRPr lang="zh-CN" altLang="en-US">
              <a:latin typeface="Calibri" panose="020F050202020403020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513580" y="6124575"/>
            <a:ext cx="487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400">
                <a:latin typeface="Calibri" panose="020F0502020204030204" charset="0"/>
              </a:rPr>
              <a:t>③</a:t>
            </a:r>
            <a:endParaRPr lang="zh-CN" altLang="en-US">
              <a:latin typeface="Calibri" panose="020F05020202040302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774690" y="6109970"/>
            <a:ext cx="4114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lvl="0" algn="l">
              <a:buClrTx/>
              <a:buSzTx/>
              <a:buFontTx/>
            </a:pPr>
            <a:r>
              <a:rPr lang="zh-CN" altLang="en-US" sz="2400">
                <a:latin typeface="Calibri" panose="020F0502020204030204" charset="0"/>
                <a:sym typeface="+mn-ea"/>
              </a:rPr>
              <a:t>④</a:t>
            </a:r>
            <a:endParaRPr lang="zh-CN" altLang="en-US" sz="2400">
              <a:latin typeface="Calibri" panose="020F0502020204030204" charset="0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786245" y="6109970"/>
            <a:ext cx="4114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lvl="0" algn="l">
              <a:buClrTx/>
              <a:buSzTx/>
              <a:buFontTx/>
            </a:pPr>
            <a:r>
              <a:rPr lang="zh-CN" altLang="en-US" sz="2400">
                <a:latin typeface="Calibri" panose="020F0502020204030204" charset="0"/>
                <a:sym typeface="+mn-ea"/>
              </a:rPr>
              <a:t>⑤</a:t>
            </a:r>
            <a:endParaRPr lang="zh-CN" altLang="en-US" sz="2400">
              <a:latin typeface="Calibri" panose="020F0502020204030204" charset="0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096885" y="6109970"/>
            <a:ext cx="4114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lvl="0" algn="l">
              <a:buClrTx/>
              <a:buSzTx/>
              <a:buFontTx/>
            </a:pPr>
            <a:r>
              <a:rPr lang="zh-CN" altLang="en-US" sz="2400">
                <a:latin typeface="Calibri" panose="020F0502020204030204" charset="0"/>
                <a:sym typeface="+mn-ea"/>
              </a:rPr>
              <a:t>⑥</a:t>
            </a:r>
            <a:endParaRPr lang="zh-CN" altLang="en-US" sz="2400">
              <a:latin typeface="Calibri" panose="020F0502020204030204" charset="0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184640" y="6124575"/>
            <a:ext cx="6692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Calibri" panose="020F0502020204030204" charset="0"/>
              </a:rPr>
              <a:t>⑦</a:t>
            </a:r>
            <a:endParaRPr lang="zh-CN" altLang="en-US" sz="2400">
              <a:latin typeface="Calibri" panose="020F050202020403020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161270" y="6124575"/>
            <a:ext cx="7753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Calibri" panose="020F0502020204030204" charset="0"/>
              </a:rPr>
              <a:t>⑧</a:t>
            </a:r>
            <a:endParaRPr lang="zh-CN" altLang="en-US" sz="2400">
              <a:latin typeface="Calibri" panose="020F0502020204030204" charset="0"/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 flipH="1">
            <a:off x="5037455" y="2573020"/>
            <a:ext cx="4028440" cy="2529205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 flipH="1">
            <a:off x="9502140" y="2604770"/>
            <a:ext cx="743585" cy="2720975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learning actively 4">
            <a:hlinkClick r:id="" action="ppaction://media"/>
          </p:cNvPr>
          <p:cNvPicPr/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8975" y="4149725"/>
            <a:ext cx="1261745" cy="1032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5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Learning Creatively</a:t>
            </a:r>
            <a:endParaRPr lang="zh-CN" altLang="en-US" b="1" dirty="0"/>
          </a:p>
        </p:txBody>
      </p:sp>
      <p:sp>
        <p:nvSpPr>
          <p:cNvPr id="21" name="文本框 20"/>
          <p:cNvSpPr txBox="1"/>
          <p:nvPr/>
        </p:nvSpPr>
        <p:spPr>
          <a:xfrm>
            <a:off x="877128" y="1358908"/>
            <a:ext cx="10140059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Read and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write.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读一读，写一写。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68985" y="2311400"/>
            <a:ext cx="8559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Oo</a:t>
            </a:r>
            <a:endParaRPr lang="en-US" altLang="zh-CN" sz="3600" dirty="0"/>
          </a:p>
        </p:txBody>
      </p:sp>
      <p:sp>
        <p:nvSpPr>
          <p:cNvPr id="27" name="文本框 26"/>
          <p:cNvSpPr txBox="1"/>
          <p:nvPr/>
        </p:nvSpPr>
        <p:spPr>
          <a:xfrm>
            <a:off x="6179820" y="2311400"/>
            <a:ext cx="7924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Qq</a:t>
            </a:r>
            <a:endParaRPr lang="en-US" altLang="zh-CN" sz="36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7305469" y="4713122"/>
            <a:ext cx="3124199" cy="457200"/>
            <a:chOff x="1439334" y="2764943"/>
            <a:chExt cx="1143000" cy="457200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1439334" y="27649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1439334" y="29173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1439334" y="30697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1439334" y="32221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>
          <a:xfrm>
            <a:off x="7306099" y="2481732"/>
            <a:ext cx="3124199" cy="457200"/>
            <a:chOff x="1439334" y="2764943"/>
            <a:chExt cx="1143000" cy="457200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1439334" y="27649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1439334" y="29173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1439334" y="30697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1439334" y="32221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文本框 46"/>
          <p:cNvSpPr txBox="1"/>
          <p:nvPr/>
        </p:nvSpPr>
        <p:spPr>
          <a:xfrm>
            <a:off x="8217535" y="1771650"/>
            <a:ext cx="1301115" cy="44577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en-US" altLang="zh-CN" sz="4000" dirty="0"/>
              <a:t>/</a:t>
            </a:r>
            <a:r>
              <a:rPr lang="en-US" altLang="zh-CN" sz="4000" dirty="0" err="1"/>
              <a:t>kju:</a:t>
            </a:r>
            <a:r>
              <a:rPr lang="en-US" altLang="zh-CN" sz="2400" dirty="0"/>
              <a:t>/</a:t>
            </a:r>
            <a:endParaRPr lang="en-US" altLang="zh-CN" sz="2400" dirty="0"/>
          </a:p>
        </p:txBody>
      </p:sp>
      <p:sp>
        <p:nvSpPr>
          <p:cNvPr id="48" name="文本框 47"/>
          <p:cNvSpPr txBox="1"/>
          <p:nvPr/>
        </p:nvSpPr>
        <p:spPr>
          <a:xfrm>
            <a:off x="2505710" y="1797685"/>
            <a:ext cx="1096645" cy="51371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en-US" altLang="zh-CN" sz="3600" dirty="0"/>
              <a:t>/</a:t>
            </a:r>
            <a:r>
              <a:rPr lang="en-US" altLang="zh-CN" sz="3600" dirty="0" err="1"/>
              <a:t>əʊ</a:t>
            </a:r>
            <a:r>
              <a:rPr lang="en-US" altLang="zh-CN" sz="3600" dirty="0"/>
              <a:t>/</a:t>
            </a:r>
            <a:endParaRPr lang="en-US" altLang="zh-CN" sz="3600" dirty="0"/>
          </a:p>
        </p:txBody>
      </p:sp>
      <p:grpSp>
        <p:nvGrpSpPr>
          <p:cNvPr id="2" name="组合 1"/>
          <p:cNvGrpSpPr/>
          <p:nvPr/>
        </p:nvGrpSpPr>
        <p:grpSpPr>
          <a:xfrm>
            <a:off x="1720644" y="4713122"/>
            <a:ext cx="3124199" cy="457200"/>
            <a:chOff x="1439334" y="2764943"/>
            <a:chExt cx="1143000" cy="457200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1439334" y="27649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1439334" y="29173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1439334" y="30697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1439334" y="32221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1847644" y="2608732"/>
            <a:ext cx="3124199" cy="457200"/>
            <a:chOff x="1439334" y="2764943"/>
            <a:chExt cx="1143000" cy="457200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1439334" y="27649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1439334" y="29173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1439334" y="30697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439334" y="32221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/>
          <p:cNvSpPr txBox="1"/>
          <p:nvPr/>
        </p:nvSpPr>
        <p:spPr>
          <a:xfrm>
            <a:off x="2145030" y="3561080"/>
            <a:ext cx="16262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dirty="0" err="1"/>
              <a:t>/ju:/</a:t>
            </a:r>
            <a:endParaRPr lang="en-US" altLang="zh-CN" sz="4000" dirty="0" err="1"/>
          </a:p>
        </p:txBody>
      </p:sp>
      <p:sp>
        <p:nvSpPr>
          <p:cNvPr id="15" name="文本框 14"/>
          <p:cNvSpPr txBox="1"/>
          <p:nvPr/>
        </p:nvSpPr>
        <p:spPr>
          <a:xfrm>
            <a:off x="7704455" y="3508375"/>
            <a:ext cx="22320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dirty="0" err="1"/>
              <a:t>/'dʌblju:/</a:t>
            </a:r>
            <a:endParaRPr lang="en-US" altLang="zh-CN"/>
          </a:p>
        </p:txBody>
      </p:sp>
      <p:sp>
        <p:nvSpPr>
          <p:cNvPr id="16" name="文本框 15"/>
          <p:cNvSpPr txBox="1"/>
          <p:nvPr/>
        </p:nvSpPr>
        <p:spPr>
          <a:xfrm>
            <a:off x="876935" y="4664075"/>
            <a:ext cx="10737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dirty="0" err="1"/>
              <a:t>Uu</a:t>
            </a:r>
            <a:endParaRPr lang="en-US" altLang="zh-CN"/>
          </a:p>
        </p:txBody>
      </p:sp>
      <p:sp>
        <p:nvSpPr>
          <p:cNvPr id="17" name="文本框 16"/>
          <p:cNvSpPr txBox="1"/>
          <p:nvPr/>
        </p:nvSpPr>
        <p:spPr>
          <a:xfrm>
            <a:off x="6179820" y="4582160"/>
            <a:ext cx="10217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dirty="0" err="1"/>
              <a:t>Ww</a:t>
            </a:r>
            <a:endParaRPr lang="en-US" altLang="zh-CN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7" grpId="0"/>
      <p:bldP spid="16" grpId="0"/>
      <p:bldP spid="16" grpId="1"/>
      <p:bldP spid="17" grpId="0"/>
      <p:bldP spid="17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Learning Creatively</a:t>
            </a:r>
            <a:endParaRPr lang="zh-CN" altLang="en-US" b="1" dirty="0"/>
          </a:p>
        </p:txBody>
      </p:sp>
      <p:sp>
        <p:nvSpPr>
          <p:cNvPr id="21" name="文本框 20"/>
          <p:cNvSpPr txBox="1"/>
          <p:nvPr/>
        </p:nvSpPr>
        <p:spPr>
          <a:xfrm>
            <a:off x="877128" y="1358908"/>
            <a:ext cx="10140059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Read and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write.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读一读，写一写。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76935" y="3746500"/>
            <a:ext cx="8559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Yy</a:t>
            </a:r>
            <a:endParaRPr lang="en-US" altLang="zh-CN" sz="3600" dirty="0"/>
          </a:p>
        </p:txBody>
      </p:sp>
      <p:sp>
        <p:nvSpPr>
          <p:cNvPr id="27" name="文本框 26"/>
          <p:cNvSpPr txBox="1"/>
          <p:nvPr/>
        </p:nvSpPr>
        <p:spPr>
          <a:xfrm>
            <a:off x="6127115" y="3746500"/>
            <a:ext cx="7924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Rr</a:t>
            </a:r>
            <a:endParaRPr lang="en-US" altLang="zh-CN" sz="3600" dirty="0"/>
          </a:p>
        </p:txBody>
      </p:sp>
      <p:grpSp>
        <p:nvGrpSpPr>
          <p:cNvPr id="42" name="组合 41"/>
          <p:cNvGrpSpPr/>
          <p:nvPr/>
        </p:nvGrpSpPr>
        <p:grpSpPr>
          <a:xfrm>
            <a:off x="7231804" y="3852062"/>
            <a:ext cx="3124199" cy="457200"/>
            <a:chOff x="1439334" y="2764943"/>
            <a:chExt cx="1143000" cy="457200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1439334" y="27649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1439334" y="29173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1439334" y="30697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1439334" y="32221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文本框 46"/>
          <p:cNvSpPr txBox="1"/>
          <p:nvPr/>
        </p:nvSpPr>
        <p:spPr>
          <a:xfrm>
            <a:off x="7833995" y="2348230"/>
            <a:ext cx="1652905" cy="46672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en-US" altLang="zh-CN" sz="3600" dirty="0"/>
              <a:t>/ɑ:(r)/</a:t>
            </a:r>
            <a:endParaRPr lang="en-US" altLang="zh-CN" sz="2800" dirty="0"/>
          </a:p>
        </p:txBody>
      </p:sp>
      <p:sp>
        <p:nvSpPr>
          <p:cNvPr id="48" name="文本框 47"/>
          <p:cNvSpPr txBox="1"/>
          <p:nvPr/>
        </p:nvSpPr>
        <p:spPr>
          <a:xfrm>
            <a:off x="2782570" y="2329180"/>
            <a:ext cx="1403985" cy="50419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en-US" altLang="zh-CN" sz="3600" dirty="0"/>
              <a:t>/waɪ/</a:t>
            </a:r>
            <a:endParaRPr lang="en-US" altLang="zh-CN" sz="3600" dirty="0"/>
          </a:p>
        </p:txBody>
      </p:sp>
      <p:grpSp>
        <p:nvGrpSpPr>
          <p:cNvPr id="8" name="组合 7"/>
          <p:cNvGrpSpPr/>
          <p:nvPr/>
        </p:nvGrpSpPr>
        <p:grpSpPr>
          <a:xfrm>
            <a:off x="1921939" y="3852062"/>
            <a:ext cx="3124199" cy="457200"/>
            <a:chOff x="1439334" y="2764943"/>
            <a:chExt cx="1143000" cy="457200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1439334" y="27649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1439334" y="29173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1439334" y="30697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439334" y="32221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" name="文本框 50"/>
          <p:cNvSpPr txBox="1"/>
          <p:nvPr>
            <p:custDataLst>
              <p:tags r:id="rId1"/>
            </p:custDataLst>
          </p:nvPr>
        </p:nvSpPr>
        <p:spPr>
          <a:xfrm>
            <a:off x="1025718" y="1496662"/>
            <a:ext cx="10140059" cy="82994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Read aloud and then write the words and phrases.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大声朗读并写出单词或词组。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文本框 126"/>
          <p:cNvSpPr txBox="1"/>
          <p:nvPr>
            <p:custDataLst>
              <p:tags r:id="rId2"/>
            </p:custDataLst>
          </p:nvPr>
        </p:nvSpPr>
        <p:spPr>
          <a:xfrm>
            <a:off x="2036445" y="4027805"/>
            <a:ext cx="2498725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800" dirty="0"/>
              <a:t>/maɪ/ /mɒm/</a:t>
            </a:r>
            <a:endParaRPr lang="en-US" altLang="zh-CN" sz="2800" dirty="0"/>
          </a:p>
        </p:txBody>
      </p:sp>
      <p:grpSp>
        <p:nvGrpSpPr>
          <p:cNvPr id="66" name="组合 65"/>
          <p:cNvGrpSpPr/>
          <p:nvPr/>
        </p:nvGrpSpPr>
        <p:grpSpPr>
          <a:xfrm>
            <a:off x="1930400" y="4726940"/>
            <a:ext cx="3123565" cy="484505"/>
            <a:chOff x="2116667" y="7281334"/>
            <a:chExt cx="1143000" cy="457200"/>
          </a:xfrm>
        </p:grpSpPr>
        <p:cxnSp>
          <p:nvCxnSpPr>
            <p:cNvPr id="76" name="直接连接符 75"/>
            <p:cNvCxnSpPr/>
            <p:nvPr>
              <p:custDataLst>
                <p:tags r:id="rId3"/>
              </p:custDataLst>
            </p:nvPr>
          </p:nvCxnSpPr>
          <p:spPr>
            <a:xfrm>
              <a:off x="2116667" y="72813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>
              <p:custDataLst>
                <p:tags r:id="rId4"/>
              </p:custDataLst>
            </p:nvPr>
          </p:nvCxnSpPr>
          <p:spPr>
            <a:xfrm>
              <a:off x="2116667" y="74337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>
              <p:custDataLst>
                <p:tags r:id="rId5"/>
              </p:custDataLst>
            </p:nvPr>
          </p:nvCxnSpPr>
          <p:spPr>
            <a:xfrm>
              <a:off x="2116667" y="75861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>
              <p:custDataLst>
                <p:tags r:id="rId6"/>
              </p:custDataLst>
            </p:nvPr>
          </p:nvCxnSpPr>
          <p:spPr>
            <a:xfrm>
              <a:off x="2116667" y="77385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9" name="文本框 128"/>
          <p:cNvSpPr txBox="1"/>
          <p:nvPr>
            <p:custDataLst>
              <p:tags r:id="rId7"/>
            </p:custDataLst>
          </p:nvPr>
        </p:nvSpPr>
        <p:spPr>
          <a:xfrm>
            <a:off x="6931025" y="3971290"/>
            <a:ext cx="3761740" cy="578485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r>
              <a:rPr lang="en-US" altLang="zh-CN" sz="2800" dirty="0"/>
              <a:t>a /</a:t>
            </a:r>
            <a:r>
              <a:rPr lang="en-US" altLang="zh-CN" sz="2800" dirty="0" err="1"/>
              <a:t>hju:dʒ</a:t>
            </a:r>
            <a:r>
              <a:rPr lang="en-US" altLang="zh-CN" sz="2800" dirty="0"/>
              <a:t>/ /bʊl/</a:t>
            </a:r>
            <a:endParaRPr lang="en-US" altLang="zh-CN" sz="2800" dirty="0"/>
          </a:p>
        </p:txBody>
      </p:sp>
      <p:grpSp>
        <p:nvGrpSpPr>
          <p:cNvPr id="97" name="组合 96"/>
          <p:cNvGrpSpPr/>
          <p:nvPr/>
        </p:nvGrpSpPr>
        <p:grpSpPr>
          <a:xfrm>
            <a:off x="6931025" y="4726305"/>
            <a:ext cx="3058795" cy="478155"/>
            <a:chOff x="2116667" y="7281334"/>
            <a:chExt cx="1143000" cy="457200"/>
          </a:xfrm>
        </p:grpSpPr>
        <p:cxnSp>
          <p:nvCxnSpPr>
            <p:cNvPr id="98" name="直接连接符 97"/>
            <p:cNvCxnSpPr/>
            <p:nvPr>
              <p:custDataLst>
                <p:tags r:id="rId8"/>
              </p:custDataLst>
            </p:nvPr>
          </p:nvCxnSpPr>
          <p:spPr>
            <a:xfrm>
              <a:off x="2116667" y="72813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接连接符 98"/>
            <p:cNvCxnSpPr/>
            <p:nvPr>
              <p:custDataLst>
                <p:tags r:id="rId9"/>
              </p:custDataLst>
            </p:nvPr>
          </p:nvCxnSpPr>
          <p:spPr>
            <a:xfrm>
              <a:off x="2116667" y="74337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/>
            <p:cNvCxnSpPr/>
            <p:nvPr>
              <p:custDataLst>
                <p:tags r:id="rId10"/>
              </p:custDataLst>
            </p:nvPr>
          </p:nvCxnSpPr>
          <p:spPr>
            <a:xfrm>
              <a:off x="2116667" y="75861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 100"/>
            <p:cNvCxnSpPr/>
            <p:nvPr>
              <p:custDataLst>
                <p:tags r:id="rId11"/>
              </p:custDataLst>
            </p:nvPr>
          </p:nvCxnSpPr>
          <p:spPr>
            <a:xfrm>
              <a:off x="2116667" y="77385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 descr="IMG_567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80920" y="2442845"/>
            <a:ext cx="1653540" cy="1468755"/>
          </a:xfrm>
          <a:prstGeom prst="rect">
            <a:avLst/>
          </a:prstGeom>
        </p:spPr>
      </p:pic>
      <p:pic>
        <p:nvPicPr>
          <p:cNvPr id="3" name="图片 2" descr="4123034EE893C6123588409609B7211E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98385" y="2442845"/>
            <a:ext cx="1699895" cy="14573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80920" y="4689475"/>
            <a:ext cx="20199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solidFill>
                  <a:srgbClr val="FF0000"/>
                </a:solidFill>
              </a:rPr>
              <a:t>my mom</a:t>
            </a:r>
            <a:endParaRPr lang="en-US" altLang="zh-CN" sz="280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095490" y="4689475"/>
            <a:ext cx="23063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solidFill>
                  <a:srgbClr val="FF0000"/>
                </a:solidFill>
              </a:rPr>
              <a:t>a huge bull</a:t>
            </a:r>
            <a:endParaRPr lang="en-US" altLang="zh-CN" sz="280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" name="文本框 50"/>
          <p:cNvSpPr txBox="1"/>
          <p:nvPr>
            <p:custDataLst>
              <p:tags r:id="rId1"/>
            </p:custDataLst>
          </p:nvPr>
        </p:nvSpPr>
        <p:spPr>
          <a:xfrm>
            <a:off x="1025718" y="1496662"/>
            <a:ext cx="10140059" cy="82994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Read aloud and then write the words and phrases.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大声朗读并写出单词或词组。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文本框 126"/>
          <p:cNvSpPr txBox="1"/>
          <p:nvPr>
            <p:custDataLst>
              <p:tags r:id="rId2"/>
            </p:custDataLst>
          </p:nvPr>
        </p:nvSpPr>
        <p:spPr>
          <a:xfrm>
            <a:off x="6930390" y="4070350"/>
            <a:ext cx="3550285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800" dirty="0"/>
              <a:t>/swɪm/ /ɪn/ /</a:t>
            </a:r>
            <a:r>
              <a:rPr lang="en-US" sz="2800" dirty="0">
                <a:sym typeface="+mn-ea"/>
              </a:rPr>
              <a:t>dʒu:n</a:t>
            </a:r>
            <a:r>
              <a:rPr lang="en-US" altLang="zh-CN" sz="2800" dirty="0"/>
              <a:t>/</a:t>
            </a:r>
            <a:endParaRPr lang="en-US" altLang="zh-CN" sz="2800" dirty="0"/>
          </a:p>
        </p:txBody>
      </p:sp>
      <p:grpSp>
        <p:nvGrpSpPr>
          <p:cNvPr id="66" name="组合 65"/>
          <p:cNvGrpSpPr/>
          <p:nvPr/>
        </p:nvGrpSpPr>
        <p:grpSpPr>
          <a:xfrm>
            <a:off x="1941195" y="4801235"/>
            <a:ext cx="3123565" cy="508000"/>
            <a:chOff x="2116667" y="7281334"/>
            <a:chExt cx="1143000" cy="457200"/>
          </a:xfrm>
        </p:grpSpPr>
        <p:cxnSp>
          <p:nvCxnSpPr>
            <p:cNvPr id="76" name="直接连接符 75"/>
            <p:cNvCxnSpPr/>
            <p:nvPr>
              <p:custDataLst>
                <p:tags r:id="rId3"/>
              </p:custDataLst>
            </p:nvPr>
          </p:nvCxnSpPr>
          <p:spPr>
            <a:xfrm>
              <a:off x="2116667" y="72813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>
              <p:custDataLst>
                <p:tags r:id="rId4"/>
              </p:custDataLst>
            </p:nvPr>
          </p:nvCxnSpPr>
          <p:spPr>
            <a:xfrm>
              <a:off x="2116667" y="74337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>
              <p:custDataLst>
                <p:tags r:id="rId5"/>
              </p:custDataLst>
            </p:nvPr>
          </p:nvCxnSpPr>
          <p:spPr>
            <a:xfrm>
              <a:off x="2116667" y="75861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>
              <p:custDataLst>
                <p:tags r:id="rId6"/>
              </p:custDataLst>
            </p:nvPr>
          </p:nvCxnSpPr>
          <p:spPr>
            <a:xfrm>
              <a:off x="2116667" y="77385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9" name="文本框 128"/>
          <p:cNvSpPr txBox="1"/>
          <p:nvPr>
            <p:custDataLst>
              <p:tags r:id="rId7"/>
            </p:custDataLst>
          </p:nvPr>
        </p:nvSpPr>
        <p:spPr>
          <a:xfrm>
            <a:off x="1941195" y="4013835"/>
            <a:ext cx="3761740" cy="578485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r>
              <a:rPr lang="en-US" altLang="zh-CN" sz="2800" dirty="0"/>
              <a:t>a /k</a:t>
            </a:r>
            <a:r>
              <a:rPr lang="en-US" altLang="zh-CN" sz="2800" dirty="0" err="1"/>
              <a:t>ju:t</a:t>
            </a:r>
            <a:r>
              <a:rPr lang="en-US" altLang="zh-CN" sz="2800" dirty="0"/>
              <a:t>/ /dɒg/</a:t>
            </a:r>
            <a:endParaRPr lang="en-US" altLang="zh-CN" sz="2800" dirty="0"/>
          </a:p>
        </p:txBody>
      </p:sp>
      <p:grpSp>
        <p:nvGrpSpPr>
          <p:cNvPr id="97" name="组合 96"/>
          <p:cNvGrpSpPr/>
          <p:nvPr/>
        </p:nvGrpSpPr>
        <p:grpSpPr>
          <a:xfrm>
            <a:off x="6930390" y="4801235"/>
            <a:ext cx="3058795" cy="508000"/>
            <a:chOff x="2116667" y="7281334"/>
            <a:chExt cx="1143000" cy="457200"/>
          </a:xfrm>
        </p:grpSpPr>
        <p:cxnSp>
          <p:nvCxnSpPr>
            <p:cNvPr id="98" name="直接连接符 97"/>
            <p:cNvCxnSpPr/>
            <p:nvPr>
              <p:custDataLst>
                <p:tags r:id="rId8"/>
              </p:custDataLst>
            </p:nvPr>
          </p:nvCxnSpPr>
          <p:spPr>
            <a:xfrm>
              <a:off x="2116667" y="72813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接连接符 98"/>
            <p:cNvCxnSpPr/>
            <p:nvPr>
              <p:custDataLst>
                <p:tags r:id="rId9"/>
              </p:custDataLst>
            </p:nvPr>
          </p:nvCxnSpPr>
          <p:spPr>
            <a:xfrm>
              <a:off x="2116667" y="74337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/>
            <p:cNvCxnSpPr/>
            <p:nvPr>
              <p:custDataLst>
                <p:tags r:id="rId10"/>
              </p:custDataLst>
            </p:nvPr>
          </p:nvCxnSpPr>
          <p:spPr>
            <a:xfrm>
              <a:off x="2116667" y="75861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 100"/>
            <p:cNvCxnSpPr/>
            <p:nvPr>
              <p:custDataLst>
                <p:tags r:id="rId11"/>
              </p:custDataLst>
            </p:nvPr>
          </p:nvCxnSpPr>
          <p:spPr>
            <a:xfrm>
              <a:off x="2116667" y="77385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 descr="97EBD7234C813B9B5FFBEE0CAF09578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09470" y="2325370"/>
            <a:ext cx="2084705" cy="1688465"/>
          </a:xfrm>
          <a:prstGeom prst="rect">
            <a:avLst/>
          </a:prstGeom>
        </p:spPr>
      </p:pic>
      <p:pic>
        <p:nvPicPr>
          <p:cNvPr id="3" name="图片 2" descr="B88DC8ED9F23621A18B9E9F793E007BD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23125" y="2326640"/>
            <a:ext cx="1953895" cy="170053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41550" y="4786630"/>
            <a:ext cx="20618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solidFill>
                  <a:srgbClr val="FF0000"/>
                </a:solidFill>
              </a:rPr>
              <a:t>a cute dog</a:t>
            </a:r>
            <a:endParaRPr lang="en-US" altLang="zh-CN" sz="280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145655" y="4786630"/>
            <a:ext cx="22891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solidFill>
                  <a:srgbClr val="FF0000"/>
                </a:solidFill>
              </a:rPr>
              <a:t>swim in June</a:t>
            </a:r>
            <a:endParaRPr lang="en-US" altLang="zh-CN" sz="280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162685" y="1405890"/>
          <a:ext cx="10104120" cy="3975735"/>
        </p:xfrm>
        <a:graphic>
          <a:graphicData uri="http://schemas.openxmlformats.org/drawingml/2006/table">
            <a:tbl>
              <a:tblPr/>
              <a:tblGrid>
                <a:gridCol w="1203960"/>
                <a:gridCol w="1222375"/>
                <a:gridCol w="1278890"/>
                <a:gridCol w="1242060"/>
                <a:gridCol w="1241425"/>
                <a:gridCol w="1278255"/>
                <a:gridCol w="1279525"/>
                <a:gridCol w="1357630"/>
              </a:tblGrid>
              <a:tr h="1325245"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</a:t>
                      </a: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</a:t>
                      </a:r>
                      <a:endParaRPr lang="en-US" altLang="en-US" sz="2800" b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4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</a:t>
                      </a:r>
                      <a:r>
                        <a:rPr lang="en-US" altLang="en-US" sz="24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</a:t>
                      </a:r>
                      <a:r>
                        <a:rPr lang="en-US" altLang="en-US" sz="24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</a:t>
                      </a:r>
                      <a:endParaRPr lang="en-US" altLang="en-US" sz="24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</a:t>
                      </a: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</a:t>
                      </a:r>
                      <a:endParaRPr lang="en-US" altLang="en-US" sz="2800" b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</a:t>
                      </a: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</a:t>
                      </a:r>
                      <a:endParaRPr lang="en-US" altLang="en-US" sz="28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bl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</a:t>
                      </a: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</a:t>
                      </a:r>
                      <a:endParaRPr lang="en-US" altLang="en-US" sz="28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</a:t>
                      </a: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ll</a:t>
                      </a:r>
                      <a:endParaRPr lang="en-US" altLang="en-US" sz="28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</a:t>
                      </a: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im</a:t>
                      </a:r>
                      <a:endParaRPr lang="en-US" altLang="en-US" sz="28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wh</a:t>
                      </a: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en</a:t>
                      </a:r>
                      <a:endParaRPr lang="en-US" altLang="en-US" sz="28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5245">
                <a:tc>
                  <a:txBody>
                    <a:bodyPr/>
                    <a:p>
                      <a:pPr algn="ctr" fontAlgn="b" latinLnBrk="0">
                        <a:buClrTx/>
                        <a:buSzTx/>
                        <a:buFontTx/>
                        <a:buNone/>
                      </a:pP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</a:t>
                      </a: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</a:t>
                      </a:r>
                      <a:endParaRPr lang="en-US" altLang="en-US" sz="2800" b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</a:t>
                      </a: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</a:t>
                      </a:r>
                      <a:endParaRPr lang="en-US" altLang="en-US" sz="28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</a:t>
                      </a: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</a:t>
                      </a:r>
                      <a:endParaRPr lang="en-US" altLang="en-US" sz="2800" b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</a:t>
                      </a: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</a:t>
                      </a:r>
                      <a:endParaRPr lang="en-US" altLang="en-US" sz="28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</a:t>
                      </a: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ne</a:t>
                      </a:r>
                      <a:endParaRPr lang="en-US" altLang="en-US" sz="28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</a:t>
                      </a: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ll</a:t>
                      </a:r>
                      <a:endParaRPr lang="en-US" altLang="en-US" sz="28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</a:t>
                      </a: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ake</a:t>
                      </a:r>
                      <a:endParaRPr lang="en-US" altLang="en-US" sz="28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wh</a:t>
                      </a: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ich</a:t>
                      </a:r>
                      <a:endParaRPr lang="en-US" altLang="en-US" sz="28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5245">
                <a:tc>
                  <a:txBody>
                    <a:bodyPr/>
                    <a:p>
                      <a:pPr algn="ctr" fontAlgn="b" latinLnBrk="0">
                        <a:buClrTx/>
                        <a:buSzTx/>
                        <a:buFontTx/>
                        <a:buNone/>
                      </a:pP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</a:t>
                      </a:r>
                      <a:endParaRPr lang="en-US" altLang="en-US" sz="2800" b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</a:t>
                      </a: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</a:t>
                      </a:r>
                      <a:endParaRPr lang="en-US" altLang="en-US" sz="28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</a:t>
                      </a: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</a:t>
                      </a:r>
                      <a:endParaRPr lang="en-US" altLang="en-US" sz="2800" b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</a:t>
                      </a: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</a:t>
                      </a:r>
                      <a:endParaRPr lang="en-US" altLang="en-US" sz="28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</a:t>
                      </a: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le</a:t>
                      </a:r>
                      <a:endParaRPr lang="en-US" altLang="en-US" sz="28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</a:t>
                      </a: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</a:t>
                      </a:r>
                      <a:endParaRPr lang="en-US" altLang="en-US" sz="28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</a:t>
                      </a: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ell</a:t>
                      </a:r>
                      <a:endParaRPr lang="en-US" altLang="en-US" sz="28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wh</a:t>
                      </a: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ite</a:t>
                      </a:r>
                      <a:endParaRPr lang="en-US" altLang="en-US" sz="28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Learning Creatively</a:t>
            </a:r>
            <a:endParaRPr lang="zh-CN" altLang="en-US" b="1" dirty="0"/>
          </a:p>
        </p:txBody>
      </p:sp>
      <p:sp>
        <p:nvSpPr>
          <p:cNvPr id="21" name="文本框 20"/>
          <p:cNvSpPr txBox="1"/>
          <p:nvPr/>
        </p:nvSpPr>
        <p:spPr>
          <a:xfrm>
            <a:off x="877128" y="1358908"/>
            <a:ext cx="10140059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Mark the liaison( </a:t>
            </a:r>
            <a:r>
              <a:rPr lang="zh-CN" dirty="0">
                <a:sym typeface="+mn-ea"/>
              </a:rPr>
              <a:t>◡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) and tone. Then role-play the dialogue.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标出连读和升降调，然后分角色扮演。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1319530" y="2010410"/>
            <a:ext cx="6495415" cy="3169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200000"/>
              </a:lnSpc>
            </a:pPr>
            <a:r>
              <a:rPr sz="2000" b="1" dirty="0"/>
              <a:t>Yoyo</a:t>
            </a:r>
            <a:r>
              <a:rPr sz="2000" dirty="0"/>
              <a:t>: Mum, can I    swim and have a   pancake?</a:t>
            </a:r>
            <a:endParaRPr sz="2000" dirty="0"/>
          </a:p>
          <a:p>
            <a:pPr fontAlgn="auto">
              <a:lnSpc>
                <a:spcPct val="200000"/>
              </a:lnSpc>
            </a:pPr>
            <a:r>
              <a:rPr sz="2000" b="1" dirty="0"/>
              <a:t>Mum</a:t>
            </a:r>
            <a:r>
              <a:rPr sz="2000" dirty="0"/>
              <a:t>: An egg in   it? Just like a hot   dog.</a:t>
            </a:r>
            <a:endParaRPr sz="2000" dirty="0"/>
          </a:p>
          <a:p>
            <a:pPr fontAlgn="auto">
              <a:lnSpc>
                <a:spcPct val="200000"/>
              </a:lnSpc>
            </a:pPr>
            <a:r>
              <a:rPr sz="2000" b="1" dirty="0"/>
              <a:t>Yoyo</a:t>
            </a:r>
            <a:r>
              <a:rPr sz="2000" dirty="0"/>
              <a:t>: Hot   dog? Dogs are   cu</a:t>
            </a:r>
            <a:r>
              <a:rPr lang="en-US" sz="2000" dirty="0"/>
              <a:t>te</a:t>
            </a:r>
            <a:r>
              <a:rPr sz="2000" dirty="0"/>
              <a:t>. We can't have  dogs.</a:t>
            </a:r>
            <a:endParaRPr sz="2000" dirty="0"/>
          </a:p>
          <a:p>
            <a:pPr fontAlgn="auto">
              <a:lnSpc>
                <a:spcPct val="200000"/>
              </a:lnSpc>
            </a:pPr>
            <a:r>
              <a:rPr sz="2000" b="1" dirty="0"/>
              <a:t>Mum</a:t>
            </a:r>
            <a:r>
              <a:rPr sz="2000" dirty="0"/>
              <a:t>: Well, Yoyo, hot dogs are not    dogs.</a:t>
            </a:r>
            <a:endParaRPr sz="2000" dirty="0"/>
          </a:p>
          <a:p>
            <a:pPr fontAlgn="auto">
              <a:lnSpc>
                <a:spcPct val="200000"/>
              </a:lnSpc>
            </a:pPr>
            <a:r>
              <a:rPr sz="2000" b="1" dirty="0"/>
              <a:t>Yoyo</a:t>
            </a:r>
            <a:r>
              <a:rPr sz="2000" dirty="0"/>
              <a:t>: OK. I'll have a   pancake and a   hot dog.</a:t>
            </a:r>
            <a:endParaRPr sz="20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42580" y="2082800"/>
            <a:ext cx="2505075" cy="34016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996565" y="2423795"/>
            <a:ext cx="4889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dirty="0">
                <a:sym typeface="+mn-ea"/>
              </a:rPr>
              <a:t>◡</a:t>
            </a:r>
            <a:endParaRPr lang="zh-CN" altLang="en-US"/>
          </a:p>
        </p:txBody>
      </p:sp>
      <p:cxnSp>
        <p:nvCxnSpPr>
          <p:cNvPr id="5" name="直接箭头连接符 4"/>
          <p:cNvCxnSpPr/>
          <p:nvPr/>
        </p:nvCxnSpPr>
        <p:spPr>
          <a:xfrm flipV="1">
            <a:off x="3392805" y="2299970"/>
            <a:ext cx="230505" cy="259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>
            <a:off x="5410200" y="2299970"/>
            <a:ext cx="201930" cy="2660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 flipV="1">
            <a:off x="3162300" y="2968625"/>
            <a:ext cx="230505" cy="259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 flipV="1">
            <a:off x="2510155" y="3564255"/>
            <a:ext cx="230505" cy="259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V="1">
            <a:off x="3621405" y="4776470"/>
            <a:ext cx="230505" cy="259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>
            <a:off x="5410200" y="4691380"/>
            <a:ext cx="201930" cy="2660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5123180" y="2423795"/>
            <a:ext cx="4889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dirty="0">
                <a:sym typeface="+mn-ea"/>
              </a:rPr>
              <a:t>◡</a:t>
            </a:r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049520" y="4776470"/>
            <a:ext cx="5626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dirty="0">
                <a:sym typeface="+mn-ea"/>
              </a:rPr>
              <a:t>◡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263265" y="4811395"/>
            <a:ext cx="4889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dirty="0">
                <a:sym typeface="+mn-ea"/>
              </a:rPr>
              <a:t>◡</a:t>
            </a:r>
            <a:endParaRPr lang="zh-CN" altLang="en-US"/>
          </a:p>
        </p:txBody>
      </p:sp>
      <p:cxnSp>
        <p:nvCxnSpPr>
          <p:cNvPr id="15" name="直接箭头连接符 14"/>
          <p:cNvCxnSpPr/>
          <p:nvPr/>
        </p:nvCxnSpPr>
        <p:spPr>
          <a:xfrm>
            <a:off x="5228590" y="4060825"/>
            <a:ext cx="223520" cy="3079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5260340" y="2912745"/>
            <a:ext cx="159385" cy="2235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>
            <a:off x="6600190" y="3462020"/>
            <a:ext cx="191135" cy="2660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>
            <a:off x="4367530" y="3547110"/>
            <a:ext cx="159385" cy="2762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4367530" y="2968625"/>
            <a:ext cx="4889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dirty="0">
                <a:sym typeface="+mn-ea"/>
              </a:rPr>
              <a:t>◡</a:t>
            </a:r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2251710" y="2968625"/>
            <a:ext cx="4889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dirty="0">
                <a:sym typeface="+mn-ea"/>
              </a:rPr>
              <a:t>◡</a:t>
            </a:r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3123565" y="2968625"/>
            <a:ext cx="4978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dirty="0">
                <a:sym typeface="+mn-ea"/>
              </a:rPr>
              <a:t>◡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Learning Creatively</a:t>
            </a:r>
            <a:endParaRPr lang="zh-CN" altLang="en-US" b="1" dirty="0"/>
          </a:p>
        </p:txBody>
      </p:sp>
      <p:sp>
        <p:nvSpPr>
          <p:cNvPr id="21" name="文本框 20"/>
          <p:cNvSpPr txBox="1"/>
          <p:nvPr/>
        </p:nvSpPr>
        <p:spPr>
          <a:xfrm>
            <a:off x="877128" y="1358908"/>
            <a:ext cx="10140059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Listen, write and read aloud.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听录音，补充下文并大声朗读。</a:t>
            </a:r>
            <a:endParaRPr 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1319530" y="2010410"/>
            <a:ext cx="9932670" cy="3046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200000"/>
              </a:lnSpc>
            </a:pPr>
            <a:r>
              <a:rPr sz="3200" dirty="0"/>
              <a:t>John swims               /wel/, so we can         /gəʊ/ to swim in          /hɒt/ June. I can take my bull from   /h</a:t>
            </a:r>
            <a:r>
              <a:rPr sz="3200" dirty="0">
                <a:sym typeface="+mn-ea"/>
              </a:rPr>
              <a:t>əʊ</a:t>
            </a:r>
            <a:r>
              <a:rPr sz="3200" dirty="0"/>
              <a:t>m/, and he cantake his            /dɒg/.</a:t>
            </a:r>
            <a:endParaRPr sz="3200" dirty="0"/>
          </a:p>
        </p:txBody>
      </p:sp>
      <p:grpSp>
        <p:nvGrpSpPr>
          <p:cNvPr id="66" name="组合 65"/>
          <p:cNvGrpSpPr/>
          <p:nvPr/>
        </p:nvGrpSpPr>
        <p:grpSpPr>
          <a:xfrm>
            <a:off x="3408045" y="2442845"/>
            <a:ext cx="1412875" cy="548640"/>
            <a:chOff x="2116667" y="7281334"/>
            <a:chExt cx="1143000" cy="457200"/>
          </a:xfrm>
        </p:grpSpPr>
        <p:cxnSp>
          <p:nvCxnSpPr>
            <p:cNvPr id="76" name="直接连接符 75"/>
            <p:cNvCxnSpPr/>
            <p:nvPr>
              <p:custDataLst>
                <p:tags r:id="rId1"/>
              </p:custDataLst>
            </p:nvPr>
          </p:nvCxnSpPr>
          <p:spPr>
            <a:xfrm>
              <a:off x="2116667" y="72813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>
              <p:custDataLst>
                <p:tags r:id="rId2"/>
              </p:custDataLst>
            </p:nvPr>
          </p:nvCxnSpPr>
          <p:spPr>
            <a:xfrm>
              <a:off x="2116667" y="74337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>
              <p:custDataLst>
                <p:tags r:id="rId3"/>
              </p:custDataLst>
            </p:nvPr>
          </p:nvCxnSpPr>
          <p:spPr>
            <a:xfrm>
              <a:off x="2116667" y="75861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>
              <p:custDataLst>
                <p:tags r:id="rId4"/>
              </p:custDataLst>
            </p:nvPr>
          </p:nvCxnSpPr>
          <p:spPr>
            <a:xfrm>
              <a:off x="2116667" y="77385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8041640" y="2442845"/>
            <a:ext cx="775970" cy="548005"/>
            <a:chOff x="2116667" y="7281334"/>
            <a:chExt cx="1143000" cy="457200"/>
          </a:xfrm>
        </p:grpSpPr>
        <p:cxnSp>
          <p:nvCxnSpPr>
            <p:cNvPr id="3" name="直接连接符 2"/>
            <p:cNvCxnSpPr/>
            <p:nvPr>
              <p:custDataLst>
                <p:tags r:id="rId5"/>
              </p:custDataLst>
            </p:nvPr>
          </p:nvCxnSpPr>
          <p:spPr>
            <a:xfrm>
              <a:off x="2116667" y="72813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>
              <p:custDataLst>
                <p:tags r:id="rId6"/>
              </p:custDataLst>
            </p:nvPr>
          </p:nvCxnSpPr>
          <p:spPr>
            <a:xfrm>
              <a:off x="2116667" y="74337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>
              <p:custDataLst>
                <p:tags r:id="rId7"/>
              </p:custDataLst>
            </p:nvPr>
          </p:nvCxnSpPr>
          <p:spPr>
            <a:xfrm>
              <a:off x="2116667" y="75861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>
              <p:custDataLst>
                <p:tags r:id="rId8"/>
              </p:custDataLst>
            </p:nvPr>
          </p:nvCxnSpPr>
          <p:spPr>
            <a:xfrm>
              <a:off x="2116667" y="77385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2780665" y="3441700"/>
            <a:ext cx="998855" cy="461010"/>
            <a:chOff x="2116667" y="7281334"/>
            <a:chExt cx="1143000" cy="457200"/>
          </a:xfrm>
        </p:grpSpPr>
        <p:cxnSp>
          <p:nvCxnSpPr>
            <p:cNvPr id="8" name="直接连接符 7"/>
            <p:cNvCxnSpPr/>
            <p:nvPr>
              <p:custDataLst>
                <p:tags r:id="rId9"/>
              </p:custDataLst>
            </p:nvPr>
          </p:nvCxnSpPr>
          <p:spPr>
            <a:xfrm>
              <a:off x="2116667" y="72813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>
              <p:custDataLst>
                <p:tags r:id="rId10"/>
              </p:custDataLst>
            </p:nvPr>
          </p:nvCxnSpPr>
          <p:spPr>
            <a:xfrm>
              <a:off x="2116667" y="74337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>
              <p:custDataLst>
                <p:tags r:id="rId11"/>
              </p:custDataLst>
            </p:nvPr>
          </p:nvCxnSpPr>
          <p:spPr>
            <a:xfrm>
              <a:off x="2116667" y="75861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>
              <p:custDataLst>
                <p:tags r:id="rId12"/>
              </p:custDataLst>
            </p:nvPr>
          </p:nvCxnSpPr>
          <p:spPr>
            <a:xfrm>
              <a:off x="2116667" y="77385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9838690" y="3441700"/>
            <a:ext cx="1178560" cy="461010"/>
            <a:chOff x="2116667" y="7281334"/>
            <a:chExt cx="1143000" cy="457200"/>
          </a:xfrm>
        </p:grpSpPr>
        <p:cxnSp>
          <p:nvCxnSpPr>
            <p:cNvPr id="14" name="直接连接符 13"/>
            <p:cNvCxnSpPr/>
            <p:nvPr>
              <p:custDataLst>
                <p:tags r:id="rId13"/>
              </p:custDataLst>
            </p:nvPr>
          </p:nvCxnSpPr>
          <p:spPr>
            <a:xfrm>
              <a:off x="2116667" y="72813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>
              <p:custDataLst>
                <p:tags r:id="rId14"/>
              </p:custDataLst>
            </p:nvPr>
          </p:nvCxnSpPr>
          <p:spPr>
            <a:xfrm>
              <a:off x="2116667" y="74337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>
              <p:custDataLst>
                <p:tags r:id="rId15"/>
              </p:custDataLst>
            </p:nvPr>
          </p:nvCxnSpPr>
          <p:spPr>
            <a:xfrm>
              <a:off x="2116667" y="75861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>
              <p:custDataLst>
                <p:tags r:id="rId16"/>
              </p:custDataLst>
            </p:nvPr>
          </p:nvCxnSpPr>
          <p:spPr>
            <a:xfrm>
              <a:off x="2116667" y="77385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6256020" y="4419600"/>
            <a:ext cx="1116330" cy="495935"/>
            <a:chOff x="2116667" y="7281334"/>
            <a:chExt cx="1143000" cy="457200"/>
          </a:xfrm>
        </p:grpSpPr>
        <p:cxnSp>
          <p:nvCxnSpPr>
            <p:cNvPr id="20" name="直接连接符 19"/>
            <p:cNvCxnSpPr/>
            <p:nvPr>
              <p:custDataLst>
                <p:tags r:id="rId17"/>
              </p:custDataLst>
            </p:nvPr>
          </p:nvCxnSpPr>
          <p:spPr>
            <a:xfrm>
              <a:off x="2116667" y="72813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>
              <p:custDataLst>
                <p:tags r:id="rId18"/>
              </p:custDataLst>
            </p:nvPr>
          </p:nvCxnSpPr>
          <p:spPr>
            <a:xfrm>
              <a:off x="2116667" y="74337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>
              <p:custDataLst>
                <p:tags r:id="rId19"/>
              </p:custDataLst>
            </p:nvPr>
          </p:nvCxnSpPr>
          <p:spPr>
            <a:xfrm>
              <a:off x="2116667" y="75861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>
              <p:custDataLst>
                <p:tags r:id="rId20"/>
              </p:custDataLst>
            </p:nvPr>
          </p:nvCxnSpPr>
          <p:spPr>
            <a:xfrm>
              <a:off x="2116667" y="7738534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文本框 24"/>
          <p:cNvSpPr txBox="1"/>
          <p:nvPr/>
        </p:nvSpPr>
        <p:spPr>
          <a:xfrm>
            <a:off x="3529965" y="2407920"/>
            <a:ext cx="10204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solidFill>
                  <a:srgbClr val="FF0000"/>
                </a:solidFill>
              </a:rPr>
              <a:t>well</a:t>
            </a:r>
            <a:endParaRPr lang="en-US" altLang="zh-CN" sz="3200">
              <a:solidFill>
                <a:srgbClr val="FF000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129905" y="2407920"/>
            <a:ext cx="8724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solidFill>
                  <a:srgbClr val="FF0000"/>
                </a:solidFill>
              </a:rPr>
              <a:t>go</a:t>
            </a:r>
            <a:endParaRPr lang="en-US" altLang="zh-CN"/>
          </a:p>
        </p:txBody>
      </p:sp>
      <p:sp>
        <p:nvSpPr>
          <p:cNvPr id="27" name="文本框 26"/>
          <p:cNvSpPr txBox="1"/>
          <p:nvPr/>
        </p:nvSpPr>
        <p:spPr>
          <a:xfrm>
            <a:off x="2828290" y="3364865"/>
            <a:ext cx="9042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3200">
                <a:solidFill>
                  <a:srgbClr val="FF0000"/>
                </a:solidFill>
              </a:rPr>
              <a:t>hot</a:t>
            </a:r>
            <a:endParaRPr lang="en-US" altLang="zh-CN" sz="3200">
              <a:solidFill>
                <a:srgbClr val="FF0000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838690" y="3364865"/>
            <a:ext cx="12649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solidFill>
                  <a:srgbClr val="FF0000"/>
                </a:solidFill>
              </a:rPr>
              <a:t>home</a:t>
            </a:r>
            <a:endParaRPr lang="en-US" altLang="zh-CN"/>
          </a:p>
        </p:txBody>
      </p:sp>
      <p:sp>
        <p:nvSpPr>
          <p:cNvPr id="29" name="文本框 28"/>
          <p:cNvSpPr txBox="1"/>
          <p:nvPr/>
        </p:nvSpPr>
        <p:spPr>
          <a:xfrm>
            <a:off x="6441440" y="4331970"/>
            <a:ext cx="11588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solidFill>
                  <a:srgbClr val="FF0000"/>
                </a:solidFill>
              </a:rPr>
              <a:t>dog</a:t>
            </a:r>
            <a:endParaRPr lang="en-US" altLang="zh-CN"/>
          </a:p>
        </p:txBody>
      </p:sp>
      <p:pic>
        <p:nvPicPr>
          <p:cNvPr id="30" name="learning creatively 4">
            <a:hlinkClick r:id="" action="ppaction://media"/>
          </p:cNvPr>
          <p:cNvPicPr/>
          <p:nvPr>
            <a:audioFile r:link="rId21"/>
            <p:extLst>
              <p:ext uri="{DAA4B4D4-6D71-4841-9C94-3DE7FCFB9230}">
                <p14:media xmlns:p14="http://schemas.microsoft.com/office/powerpoint/2010/main" r:embed="rId22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9838690" y="5120005"/>
            <a:ext cx="1009650" cy="725170"/>
          </a:xfrm>
          <a:prstGeom prst="rect">
            <a:avLst/>
          </a:prstGeom>
        </p:spPr>
      </p:pic>
    </p:spTree>
    <p:custDataLst>
      <p:tags r:id="rId2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3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Challenging Yourself</a:t>
            </a:r>
            <a:endParaRPr lang="zh-CN" altLang="en-US" b="1" dirty="0"/>
          </a:p>
        </p:txBody>
      </p:sp>
      <p:sp>
        <p:nvSpPr>
          <p:cNvPr id="11" name="文本框 10"/>
          <p:cNvSpPr txBox="1"/>
          <p:nvPr/>
        </p:nvSpPr>
        <p:spPr>
          <a:xfrm>
            <a:off x="877128" y="1358908"/>
            <a:ext cx="10140059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Listen, repeat and choose the correct sound of the letter “o”.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听录音跟读，并选出字母“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o”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的正确发音。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585595" y="5153025"/>
            <a:ext cx="932878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</a:rPr>
              <a:t> </a:t>
            </a:r>
            <a:r>
              <a:rPr lang="en-US" altLang="zh-CN" sz="2800" b="1" dirty="0">
                <a:solidFill>
                  <a:schemeClr val="tx1"/>
                </a:solidFill>
              </a:rPr>
              <a:t>m</a:t>
            </a:r>
            <a:r>
              <a:rPr lang="en-US" altLang="zh-CN" sz="2800" b="1" dirty="0">
                <a:solidFill>
                  <a:srgbClr val="00B0F0"/>
                </a:solidFill>
              </a:rPr>
              <a:t>o</a:t>
            </a:r>
            <a:r>
              <a:rPr lang="en-US" altLang="zh-CN" sz="2800" b="1" dirty="0">
                <a:solidFill>
                  <a:schemeClr val="tx1"/>
                </a:solidFill>
              </a:rPr>
              <a:t>ther</a:t>
            </a:r>
            <a:r>
              <a:rPr lang="zh-CN" altLang="en-US" sz="2800" b="1" dirty="0">
                <a:solidFill>
                  <a:schemeClr val="tx1"/>
                </a:solidFill>
              </a:rPr>
              <a:t>                  </a:t>
            </a:r>
            <a:r>
              <a:rPr lang="en-US" altLang="zh-CN" sz="2800" b="1" dirty="0">
                <a:solidFill>
                  <a:schemeClr val="tx1"/>
                </a:solidFill>
              </a:rPr>
              <a:t>s</a:t>
            </a:r>
            <a:r>
              <a:rPr lang="en-US" altLang="zh-CN" sz="2800" b="1" dirty="0">
                <a:solidFill>
                  <a:srgbClr val="00B0F0"/>
                </a:solidFill>
              </a:rPr>
              <a:t>o</a:t>
            </a:r>
            <a:r>
              <a:rPr lang="en-US" altLang="zh-CN" sz="2800" b="1" dirty="0">
                <a:solidFill>
                  <a:schemeClr val="tx1"/>
                </a:solidFill>
              </a:rPr>
              <a:t>n</a:t>
            </a:r>
            <a:r>
              <a:rPr lang="zh-CN" altLang="en-US" sz="2800" b="1" dirty="0"/>
              <a:t>                  </a:t>
            </a:r>
            <a:r>
              <a:rPr lang="en-US" altLang="zh-CN" sz="2800" b="1" dirty="0"/>
              <a:t>l</a:t>
            </a:r>
            <a:r>
              <a:rPr lang="en-US" altLang="zh-CN" sz="2800" b="1" dirty="0">
                <a:solidFill>
                  <a:srgbClr val="00B0F0"/>
                </a:solidFill>
              </a:rPr>
              <a:t>o</a:t>
            </a:r>
            <a:r>
              <a:rPr lang="en-US" altLang="zh-CN" sz="2800" b="1" dirty="0"/>
              <a:t>ve</a:t>
            </a:r>
            <a:r>
              <a:rPr lang="zh-CN" altLang="en-US" sz="2800" b="1" dirty="0"/>
              <a:t>                     </a:t>
            </a:r>
            <a:r>
              <a:rPr lang="en-US" altLang="zh-CN" sz="2800" b="1" dirty="0"/>
              <a:t>c</a:t>
            </a:r>
            <a:r>
              <a:rPr lang="en-US" altLang="zh-CN" sz="2800" b="1" dirty="0">
                <a:solidFill>
                  <a:srgbClr val="00B0F0"/>
                </a:solidFill>
              </a:rPr>
              <a:t>o</a:t>
            </a:r>
            <a:r>
              <a:rPr lang="en-US" altLang="zh-CN" sz="2800" b="1" dirty="0"/>
              <a:t>me</a:t>
            </a:r>
            <a:endParaRPr lang="en-US" altLang="zh-CN" sz="2800" b="1" dirty="0"/>
          </a:p>
        </p:txBody>
      </p:sp>
      <p:sp>
        <p:nvSpPr>
          <p:cNvPr id="9" name="椭圆 8"/>
          <p:cNvSpPr/>
          <p:nvPr/>
        </p:nvSpPr>
        <p:spPr>
          <a:xfrm>
            <a:off x="2041597" y="2060140"/>
            <a:ext cx="1225478" cy="5362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/>
              <a:t>A. /ʌ/</a:t>
            </a:r>
            <a:endParaRPr lang="en-US" altLang="zh-CN" sz="2000" dirty="0"/>
          </a:p>
        </p:txBody>
      </p:sp>
      <p:sp>
        <p:nvSpPr>
          <p:cNvPr id="25" name="椭圆 24"/>
          <p:cNvSpPr/>
          <p:nvPr/>
        </p:nvSpPr>
        <p:spPr>
          <a:xfrm>
            <a:off x="4336040" y="2060140"/>
            <a:ext cx="1225478" cy="5362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/>
              <a:t>B. /ɑ:/</a:t>
            </a:r>
            <a:endParaRPr lang="en-US" altLang="zh-CN" sz="2000" dirty="0"/>
          </a:p>
        </p:txBody>
      </p:sp>
      <p:sp>
        <p:nvSpPr>
          <p:cNvPr id="26" name="椭圆 25"/>
          <p:cNvSpPr/>
          <p:nvPr/>
        </p:nvSpPr>
        <p:spPr>
          <a:xfrm>
            <a:off x="6630483" y="2060140"/>
            <a:ext cx="1225478" cy="5362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/>
              <a:t>C./ɔ:/</a:t>
            </a:r>
            <a:endParaRPr lang="en-US" altLang="zh-CN" sz="2000" dirty="0"/>
          </a:p>
        </p:txBody>
      </p:sp>
      <p:sp>
        <p:nvSpPr>
          <p:cNvPr id="27" name="椭圆 26"/>
          <p:cNvSpPr/>
          <p:nvPr/>
        </p:nvSpPr>
        <p:spPr>
          <a:xfrm>
            <a:off x="8924925" y="2059940"/>
            <a:ext cx="1352550" cy="53594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/>
              <a:t>D./əʊ/</a:t>
            </a:r>
            <a:endParaRPr lang="en-US" altLang="zh-CN" sz="2000" dirty="0"/>
          </a:p>
        </p:txBody>
      </p:sp>
      <p:pic>
        <p:nvPicPr>
          <p:cNvPr id="2" name="图片 1" descr="32E5601A4E37D8BBEF2E70C8504D58F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6080" y="3255645"/>
            <a:ext cx="1417320" cy="1536065"/>
          </a:xfrm>
          <a:prstGeom prst="rect">
            <a:avLst/>
          </a:prstGeom>
        </p:spPr>
      </p:pic>
      <p:pic>
        <p:nvPicPr>
          <p:cNvPr id="4" name="图片 3" descr="4B9BD7437FC2018B311A5F59319AB9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485" y="3228340"/>
            <a:ext cx="1627505" cy="1563370"/>
          </a:xfrm>
          <a:prstGeom prst="rect">
            <a:avLst/>
          </a:prstGeom>
        </p:spPr>
      </p:pic>
      <p:pic>
        <p:nvPicPr>
          <p:cNvPr id="6" name="图片 5" descr="5673B3433EBACD1DFDEFD59A3DE1256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9230" y="3228340"/>
            <a:ext cx="1667510" cy="1536065"/>
          </a:xfrm>
          <a:prstGeom prst="rect">
            <a:avLst/>
          </a:prstGeom>
        </p:spPr>
      </p:pic>
      <p:pic>
        <p:nvPicPr>
          <p:cNvPr id="7" name="图片 6" descr="8B46C6195755E95618BF400540C375D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7345" y="3228340"/>
            <a:ext cx="1779905" cy="1569720"/>
          </a:xfrm>
          <a:prstGeom prst="rect">
            <a:avLst/>
          </a:prstGeom>
        </p:spPr>
      </p:pic>
      <p:pic>
        <p:nvPicPr>
          <p:cNvPr id="8" name="challenging yourself 1">
            <a:hlinkClick r:id="" action="ppaction://media"/>
          </p:cNvPr>
          <p:cNvPicPr/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25815" y="5045075"/>
            <a:ext cx="1009650" cy="1105535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1910080" y="1952625"/>
            <a:ext cx="1488440" cy="749935"/>
          </a:xfrm>
          <a:prstGeom prst="ellipse">
            <a:avLst/>
          </a:prstGeom>
          <a:noFill/>
          <a:ln>
            <a:solidFill>
              <a:srgbClr val="F4496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9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" grpId="0" animBg="1"/>
      <p:bldP spid="10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Challenging Yourself</a:t>
            </a:r>
            <a:endParaRPr lang="zh-CN" altLang="en-US" b="1" dirty="0"/>
          </a:p>
        </p:txBody>
      </p:sp>
      <p:sp>
        <p:nvSpPr>
          <p:cNvPr id="11" name="文本框 10"/>
          <p:cNvSpPr txBox="1"/>
          <p:nvPr/>
        </p:nvSpPr>
        <p:spPr>
          <a:xfrm>
            <a:off x="877128" y="1358908"/>
            <a:ext cx="10140059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Read aloud first. Then listen, check and repeat.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先大声朗读，然后听录音核对，并跟读。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610995" y="2069465"/>
            <a:ext cx="8672195" cy="2553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200000"/>
              </a:lnSpc>
            </a:pPr>
            <a:r>
              <a:rPr sz="2000" dirty="0"/>
              <a:t>1) His name is Bob.</a:t>
            </a:r>
            <a:endParaRPr sz="2000" dirty="0"/>
          </a:p>
          <a:p>
            <a:pPr fontAlgn="auto">
              <a:lnSpc>
                <a:spcPct val="200000"/>
              </a:lnSpc>
            </a:pPr>
            <a:r>
              <a:rPr sz="2000" dirty="0"/>
              <a:t>2) Mum, come and kiss me.</a:t>
            </a:r>
            <a:endParaRPr sz="2000" dirty="0"/>
          </a:p>
          <a:p>
            <a:pPr fontAlgn="auto">
              <a:lnSpc>
                <a:spcPct val="200000"/>
              </a:lnSpc>
            </a:pPr>
            <a:r>
              <a:rPr sz="2000" dirty="0"/>
              <a:t>3) Tom and Jane need a match.</a:t>
            </a:r>
            <a:endParaRPr sz="2000" dirty="0"/>
          </a:p>
          <a:p>
            <a:pPr fontAlgn="auto">
              <a:lnSpc>
                <a:spcPct val="200000"/>
              </a:lnSpc>
            </a:pPr>
            <a:r>
              <a:rPr sz="2000" dirty="0"/>
              <a:t>4) I have a nice apple.</a:t>
            </a:r>
            <a:endParaRPr sz="2000" dirty="0"/>
          </a:p>
        </p:txBody>
      </p:sp>
      <p:pic>
        <p:nvPicPr>
          <p:cNvPr id="2" name="challenge yourself 2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9843770" y="4827270"/>
            <a:ext cx="880745" cy="7524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784475" y="2423795"/>
            <a:ext cx="4889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dirty="0">
                <a:sym typeface="+mn-ea"/>
              </a:rPr>
              <a:t>◡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985260" y="3688715"/>
            <a:ext cx="4889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dirty="0">
                <a:sym typeface="+mn-ea"/>
              </a:rPr>
              <a:t>◡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155950" y="4254500"/>
            <a:ext cx="4889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dirty="0">
                <a:sym typeface="+mn-ea"/>
              </a:rPr>
              <a:t>◡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423160" y="4254500"/>
            <a:ext cx="4889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dirty="0">
                <a:sym typeface="+mn-ea"/>
              </a:rPr>
              <a:t>◡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081655" y="3021965"/>
            <a:ext cx="4889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dirty="0">
                <a:sym typeface="+mn-ea"/>
              </a:rPr>
              <a:t>◡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Challenging Yourself</a:t>
            </a:r>
            <a:endParaRPr lang="zh-CN" altLang="en-US" b="1" dirty="0"/>
          </a:p>
        </p:txBody>
      </p:sp>
      <p:sp>
        <p:nvSpPr>
          <p:cNvPr id="11" name="文本框 10"/>
          <p:cNvSpPr txBox="1"/>
          <p:nvPr/>
        </p:nvSpPr>
        <p:spPr>
          <a:xfrm>
            <a:off x="877128" y="1358908"/>
            <a:ext cx="10140059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Read aloud first. Then listen, write and repeat.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先大声朗读，再听录音补全小诗，并跟读。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77128" y="5670630"/>
            <a:ext cx="10267122" cy="460375"/>
          </a:xfrm>
          <a:prstGeom prst="rect">
            <a:avLst/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23000">
                <a:srgbClr val="00B0F0"/>
              </a:gs>
            </a:gsLst>
            <a:lin ang="0" scaled="0"/>
          </a:gra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说话或朗读时，句子与句子之间需要适当的停顿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169670" y="2287270"/>
            <a:ext cx="4744720" cy="374015"/>
            <a:chOff x="1439334" y="2764943"/>
            <a:chExt cx="1143000" cy="457200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1439334" y="27649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1439334" y="29173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1439334" y="30697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1439334" y="32221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/>
          <p:cNvGrpSpPr/>
          <p:nvPr/>
        </p:nvGrpSpPr>
        <p:grpSpPr>
          <a:xfrm>
            <a:off x="1169670" y="3027680"/>
            <a:ext cx="5053965" cy="367030"/>
            <a:chOff x="1439334" y="2764943"/>
            <a:chExt cx="1143000" cy="457200"/>
          </a:xfrm>
        </p:grpSpPr>
        <p:cxnSp>
          <p:nvCxnSpPr>
            <p:cNvPr id="37" name="直接连接符 36"/>
            <p:cNvCxnSpPr/>
            <p:nvPr/>
          </p:nvCxnSpPr>
          <p:spPr>
            <a:xfrm>
              <a:off x="1439334" y="27649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1439334" y="29173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1439334" y="30697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1439334" y="32221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>
          <a:xfrm>
            <a:off x="1169670" y="3768090"/>
            <a:ext cx="4862195" cy="351155"/>
            <a:chOff x="1439334" y="2764943"/>
            <a:chExt cx="1143000" cy="457200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1439334" y="27649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1439334" y="29173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1439334" y="30697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1439334" y="32221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/>
          <p:cNvGrpSpPr/>
          <p:nvPr/>
        </p:nvGrpSpPr>
        <p:grpSpPr>
          <a:xfrm>
            <a:off x="1169670" y="4465955"/>
            <a:ext cx="4947285" cy="374650"/>
            <a:chOff x="1439334" y="2764943"/>
            <a:chExt cx="1143000" cy="457200"/>
          </a:xfrm>
        </p:grpSpPr>
        <p:cxnSp>
          <p:nvCxnSpPr>
            <p:cNvPr id="48" name="直接连接符 47"/>
            <p:cNvCxnSpPr/>
            <p:nvPr/>
          </p:nvCxnSpPr>
          <p:spPr>
            <a:xfrm>
              <a:off x="1439334" y="27649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1439334" y="29173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1439334" y="30697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>
              <a:off x="1439334" y="32221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文本框 71"/>
          <p:cNvSpPr txBox="1"/>
          <p:nvPr/>
        </p:nvSpPr>
        <p:spPr>
          <a:xfrm>
            <a:off x="788608" y="2291297"/>
            <a:ext cx="4877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/>
              <a:t>1</a:t>
            </a:r>
            <a:r>
              <a:rPr lang="zh-CN" altLang="en-US" sz="1800" dirty="0"/>
              <a:t>）</a:t>
            </a:r>
            <a:endParaRPr lang="zh-CN" altLang="en-US" dirty="0"/>
          </a:p>
        </p:txBody>
      </p:sp>
      <p:sp>
        <p:nvSpPr>
          <p:cNvPr id="74" name="文本框 73"/>
          <p:cNvSpPr txBox="1"/>
          <p:nvPr/>
        </p:nvSpPr>
        <p:spPr>
          <a:xfrm>
            <a:off x="1115060" y="2195830"/>
            <a:ext cx="479933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          my big black            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1115060" y="2934970"/>
            <a:ext cx="525780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He can bite a big        on</a:t>
            </a:r>
            <a:r>
              <a:rPr lang="zh-CN" altLang="en-US" sz="2400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</a:t>
            </a:r>
            <a:r>
              <a:rPr lang="zh-CN" altLang="en-US" sz="2400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1115060" y="3659505"/>
            <a:ext cx="452818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And he can           and                 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48740" y="2200910"/>
            <a:ext cx="7975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</a:t>
            </a:r>
            <a:endParaRPr lang="en-US" altLang="zh-CN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56075" y="2200910"/>
            <a:ext cx="11474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dog</a:t>
            </a:r>
            <a:endParaRPr lang="en-US" altLang="zh-CN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63210" y="2934970"/>
            <a:ext cx="10096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nose</a:t>
            </a:r>
            <a:endParaRPr lang="en-US" altLang="zh-CN"/>
          </a:p>
        </p:txBody>
      </p:sp>
      <p:sp>
        <p:nvSpPr>
          <p:cNvPr id="5" name="文本框 4"/>
          <p:cNvSpPr txBox="1"/>
          <p:nvPr/>
        </p:nvSpPr>
        <p:spPr>
          <a:xfrm>
            <a:off x="4486275" y="3659505"/>
            <a:ext cx="7543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put</a:t>
            </a:r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3651250" y="2934970"/>
            <a:ext cx="10737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bug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1169670" y="4417695"/>
            <a:ext cx="33166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the bug on the rose.</a:t>
            </a:r>
            <a:endParaRPr lang="zh-CN" altLang="en-US"/>
          </a:p>
        </p:txBody>
      </p:sp>
      <p:pic>
        <p:nvPicPr>
          <p:cNvPr id="10" name="图片 9" descr="B2C93A94FC49F149A094F8D9E250DB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48270" y="1668780"/>
            <a:ext cx="2103755" cy="1610995"/>
          </a:xfrm>
          <a:prstGeom prst="rect">
            <a:avLst/>
          </a:prstGeom>
        </p:spPr>
      </p:pic>
      <p:pic>
        <p:nvPicPr>
          <p:cNvPr id="12" name="图片 11" descr="52B31D24DEBA4A302E8FD9F9D0A207C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8270" y="3587750"/>
            <a:ext cx="2154555" cy="164211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810510" y="3658870"/>
            <a:ext cx="10414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come</a:t>
            </a:r>
            <a:endParaRPr lang="en-US" altLang="zh-CN"/>
          </a:p>
        </p:txBody>
      </p:sp>
      <p:pic>
        <p:nvPicPr>
          <p:cNvPr id="6" name="challenge yourself 3">
            <a:hlinkClick r:id="" action="ppaction://media"/>
          </p:cNvPr>
          <p:cNvPicPr/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300970" y="4259580"/>
            <a:ext cx="1028065" cy="109283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9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2" grpId="1"/>
      <p:bldP spid="3" grpId="0"/>
      <p:bldP spid="3" grpId="1"/>
      <p:bldP spid="7" grpId="0"/>
      <p:bldP spid="7" grpId="1"/>
      <p:bldP spid="4" grpId="0"/>
      <p:bldP spid="4" grpId="1"/>
      <p:bldP spid="13" grpId="0"/>
      <p:bldP spid="13" grpId="1"/>
      <p:bldP spid="5" grpId="0"/>
      <p:bldP spid="5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Learning Reflectively</a:t>
            </a:r>
            <a:endParaRPr lang="zh-CN" altLang="en-US" b="1" dirty="0"/>
          </a:p>
        </p:txBody>
      </p:sp>
      <p:sp>
        <p:nvSpPr>
          <p:cNvPr id="82" name="文本框 81"/>
          <p:cNvSpPr txBox="1"/>
          <p:nvPr/>
        </p:nvSpPr>
        <p:spPr>
          <a:xfrm>
            <a:off x="877128" y="1358908"/>
            <a:ext cx="101400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Try to work out the rules.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试着找出规律。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66261" y="2132267"/>
            <a:ext cx="9762298" cy="3603369"/>
          </a:xfrm>
          <a:prstGeom prst="roundRect">
            <a:avLst/>
          </a:prstGeom>
          <a:solidFill>
            <a:srgbClr val="BCBDB8"/>
          </a:solidFill>
        </p:spPr>
        <p:txBody>
          <a:bodyPr wrap="square">
            <a:spAutoFit/>
          </a:bodyPr>
          <a:p>
            <a:pPr>
              <a:lnSpc>
                <a:spcPct val="250000"/>
              </a:lnSpc>
            </a:pPr>
            <a:r>
              <a:rPr lang="en-US" altLang="zh-CN" sz="2000" dirty="0"/>
              <a:t>1)</a:t>
            </a:r>
            <a:r>
              <a:rPr lang="zh-CN" altLang="en-US" sz="2000" dirty="0"/>
              <a:t> We can pronounce the letter “</a:t>
            </a:r>
            <a:r>
              <a:rPr lang="en-US" altLang="zh-CN" sz="2000" dirty="0"/>
              <a:t>o”</a:t>
            </a:r>
            <a:r>
              <a:rPr lang="zh-CN" altLang="en-US" sz="2000" dirty="0"/>
              <a:t> as </a:t>
            </a:r>
            <a:r>
              <a:rPr lang="zh-CN" altLang="en-US" sz="2000" u="sng" dirty="0"/>
              <a:t>  </a:t>
            </a:r>
            <a:r>
              <a:rPr lang="en-US" altLang="zh-CN" sz="2000" u="sng" dirty="0"/>
              <a:t>       </a:t>
            </a:r>
            <a:r>
              <a:rPr lang="zh-CN" altLang="en-US" sz="2000" dirty="0"/>
              <a:t>in </a:t>
            </a:r>
            <a:r>
              <a:rPr lang="en-US" altLang="zh-CN" sz="2000" i="1" dirty="0"/>
              <a:t>go</a:t>
            </a:r>
            <a:r>
              <a:rPr lang="zh-CN" altLang="en-US" sz="2000" dirty="0"/>
              <a:t> and </a:t>
            </a:r>
            <a:r>
              <a:rPr lang="en-US" altLang="zh-CN" sz="2000" i="1" dirty="0"/>
              <a:t>hope</a:t>
            </a:r>
            <a:r>
              <a:rPr lang="en-US" altLang="zh-CN" sz="2000" dirty="0"/>
              <a:t>; as</a:t>
            </a:r>
            <a:r>
              <a:rPr lang="en-US" altLang="zh-CN" sz="2000" u="sng" dirty="0"/>
              <a:t>          </a:t>
            </a:r>
            <a:r>
              <a:rPr lang="en-US" altLang="zh-CN" sz="2000" dirty="0"/>
              <a:t>in </a:t>
            </a:r>
            <a:r>
              <a:rPr lang="en-US" altLang="zh-CN" sz="2000" i="1" dirty="0"/>
              <a:t>not</a:t>
            </a:r>
            <a:r>
              <a:rPr lang="en-US" altLang="zh-CN" sz="2000" dirty="0"/>
              <a:t> and </a:t>
            </a:r>
            <a:r>
              <a:rPr lang="en-US" altLang="zh-CN" sz="2000" i="1" dirty="0"/>
              <a:t>dog</a:t>
            </a:r>
            <a:r>
              <a:rPr lang="en-US" altLang="zh-CN" sz="2000" dirty="0"/>
              <a:t>.</a:t>
            </a:r>
            <a:endParaRPr lang="en-US" altLang="zh-CN" sz="2000" u="sng" dirty="0"/>
          </a:p>
          <a:p>
            <a:pPr>
              <a:lnSpc>
                <a:spcPct val="250000"/>
              </a:lnSpc>
            </a:pPr>
            <a:r>
              <a:rPr lang="zh-CN" altLang="en-US" sz="2000" dirty="0"/>
              <a:t>2) We can pronounce the letter “</a:t>
            </a:r>
            <a:r>
              <a:rPr lang="en-US" altLang="zh-CN" sz="2000" dirty="0"/>
              <a:t>u”</a:t>
            </a:r>
            <a:r>
              <a:rPr lang="zh-CN" altLang="en-US" sz="2000" dirty="0"/>
              <a:t> as </a:t>
            </a:r>
            <a:r>
              <a:rPr lang="zh-CN" altLang="en-US" sz="2000" u="sng" dirty="0"/>
              <a:t>  </a:t>
            </a:r>
            <a:r>
              <a:rPr lang="zh-CN" altLang="en-US" sz="2000" u="sng" dirty="0">
                <a:solidFill>
                  <a:srgbClr val="FF0000"/>
                </a:solidFill>
              </a:rPr>
              <a:t> 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    </a:t>
            </a:r>
            <a:r>
              <a:rPr lang="zh-CN" altLang="en-US" sz="2000" u="sng" dirty="0"/>
              <a:t>   </a:t>
            </a:r>
            <a:r>
              <a:rPr lang="zh-CN" altLang="en-US" sz="2000" dirty="0"/>
              <a:t> in </a:t>
            </a:r>
            <a:r>
              <a:rPr lang="en-US" altLang="zh-CN" sz="2000" i="1" dirty="0"/>
              <a:t>up</a:t>
            </a:r>
            <a:r>
              <a:rPr lang="zh-CN" altLang="en-US" sz="2000" dirty="0"/>
              <a:t> and </a:t>
            </a:r>
            <a:r>
              <a:rPr lang="en-US" altLang="zh-CN" sz="2000" i="1" dirty="0"/>
              <a:t>just</a:t>
            </a:r>
            <a:r>
              <a:rPr lang="en-US" altLang="zh-CN" sz="2000" dirty="0"/>
              <a:t>; as</a:t>
            </a:r>
            <a:r>
              <a:rPr lang="en-US" altLang="zh-CN" sz="2000" u="sng" dirty="0"/>
              <a:t>          </a:t>
            </a:r>
            <a:r>
              <a:rPr lang="en-US" altLang="zh-CN" sz="2000" dirty="0"/>
              <a:t>in </a:t>
            </a:r>
            <a:r>
              <a:rPr lang="en-US" altLang="zh-CN" sz="2000" i="1" dirty="0"/>
              <a:t>cute</a:t>
            </a:r>
            <a:r>
              <a:rPr lang="en-US" altLang="zh-CN" sz="2000" dirty="0"/>
              <a:t> and </a:t>
            </a:r>
            <a:r>
              <a:rPr lang="en-US" altLang="zh-CN" sz="2000" i="1" dirty="0"/>
              <a:t>tube</a:t>
            </a:r>
            <a:r>
              <a:rPr lang="en-US" altLang="zh-CN" sz="2000" dirty="0"/>
              <a:t>; as</a:t>
            </a:r>
            <a:r>
              <a:rPr lang="en-US" altLang="zh-CN" sz="2000" u="sng" dirty="0"/>
              <a:t>          </a:t>
            </a:r>
            <a:r>
              <a:rPr lang="en-US" altLang="zh-CN" sz="2000" dirty="0"/>
              <a:t>in </a:t>
            </a:r>
            <a:r>
              <a:rPr lang="en-US" altLang="zh-CN" sz="2000" i="1" dirty="0"/>
              <a:t>blue </a:t>
            </a:r>
            <a:r>
              <a:rPr lang="en-US" altLang="zh-CN" sz="2000" dirty="0"/>
              <a:t>and</a:t>
            </a:r>
            <a:r>
              <a:rPr lang="en-US" altLang="zh-CN" sz="2000" i="1" dirty="0"/>
              <a:t> June</a:t>
            </a:r>
            <a:r>
              <a:rPr lang="en-US" altLang="zh-CN" sz="2000" dirty="0"/>
              <a:t>; as</a:t>
            </a:r>
            <a:r>
              <a:rPr lang="en-US" altLang="zh-CN" sz="2000" u="sng" dirty="0"/>
              <a:t>          </a:t>
            </a:r>
            <a:r>
              <a:rPr lang="en-US" altLang="zh-CN" sz="2000" dirty="0"/>
              <a:t>in </a:t>
            </a:r>
            <a:r>
              <a:rPr lang="en-US" altLang="zh-CN" sz="2000" i="1" dirty="0"/>
              <a:t>put</a:t>
            </a:r>
            <a:r>
              <a:rPr lang="en-US" altLang="zh-CN" sz="2000" dirty="0"/>
              <a:t> and </a:t>
            </a:r>
            <a:r>
              <a:rPr lang="en-US" altLang="zh-CN" sz="2000" i="1" dirty="0"/>
              <a:t>bull</a:t>
            </a:r>
            <a:r>
              <a:rPr lang="en-US" altLang="zh-CN" sz="2000" dirty="0"/>
              <a:t>.</a:t>
            </a:r>
            <a:endParaRPr lang="en-US" altLang="zh-CN" sz="2000" dirty="0"/>
          </a:p>
          <a:p>
            <a:pPr>
              <a:lnSpc>
                <a:spcPct val="250000"/>
              </a:lnSpc>
            </a:pPr>
            <a:endParaRPr lang="en-US" altLang="zh-CN" sz="2000" dirty="0"/>
          </a:p>
        </p:txBody>
      </p:sp>
      <p:sp>
        <p:nvSpPr>
          <p:cNvPr id="4" name="文本框 3"/>
          <p:cNvSpPr txBox="1"/>
          <p:nvPr/>
        </p:nvSpPr>
        <p:spPr>
          <a:xfrm>
            <a:off x="5464810" y="2661285"/>
            <a:ext cx="7448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>
                <a:sym typeface="+mn-ea"/>
              </a:rPr>
              <a:t> 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/</a:t>
            </a:r>
            <a:r>
              <a:rPr lang="zh-CN" altLang="en-US" dirty="0">
                <a:solidFill>
                  <a:srgbClr val="FF0000"/>
                </a:solidFill>
                <a:sym typeface="+mn-ea"/>
              </a:rPr>
              <a:t>əʊ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/</a:t>
            </a:r>
            <a:endParaRPr lang="en-US" altLang="zh-CN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227695" y="2661285"/>
            <a:ext cx="6451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/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ɒ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/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603875" y="3460750"/>
            <a:ext cx="6057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/ʌ/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227695" y="3460750"/>
            <a:ext cx="6280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/ju:/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251075" y="4194175"/>
            <a:ext cx="5346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/u:/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84775" y="4194175"/>
            <a:ext cx="4914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/ʊ/</a:t>
            </a:r>
            <a:endParaRPr lang="en-US" altLang="zh-CN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  <p:bldP spid="15" grpId="0"/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05485" y="1715770"/>
          <a:ext cx="10781030" cy="4419600"/>
        </p:xfrm>
        <a:graphic>
          <a:graphicData uri="http://schemas.openxmlformats.org/drawingml/2006/table">
            <a:tbl>
              <a:tblPr/>
              <a:tblGrid>
                <a:gridCol w="1287780"/>
                <a:gridCol w="808014"/>
                <a:gridCol w="1095316"/>
                <a:gridCol w="855980"/>
                <a:gridCol w="967904"/>
                <a:gridCol w="1193800"/>
                <a:gridCol w="1238885"/>
                <a:gridCol w="1388745"/>
                <a:gridCol w="946150"/>
                <a:gridCol w="998456"/>
              </a:tblGrid>
              <a:tr h="762000">
                <a:tc gridSpan="2">
                  <a:txBody>
                    <a:bodyPr/>
                    <a:p>
                      <a:pPr algn="ctr" fontAlgn="b" latinLnBrk="0"/>
                      <a:r>
                        <a:rPr lang="en-US" sz="44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</a:t>
                      </a:r>
                      <a:endParaRPr lang="en-US" sz="44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p>
                      <a:pPr algn="ctr" fontAlgn="b" latinLnBrk="0"/>
                      <a:r>
                        <a:rPr lang="en-US" sz="44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</a:t>
                      </a:r>
                      <a:endParaRPr lang="en-US" sz="4400" b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44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w/wh</a:t>
                      </a:r>
                      <a:endParaRPr lang="en-US" altLang="en-US" sz="44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44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y</a:t>
                      </a:r>
                      <a:endParaRPr lang="en-US" altLang="en-US" sz="44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040">
                <a:tc>
                  <a:txBody>
                    <a:bodyPr/>
                    <a:p>
                      <a:pPr algn="ctr" fontAlgn="b" latinLnBrk="0"/>
                      <a:r>
                        <a:rPr lang="en-US" sz="32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/əʊ/</a:t>
                      </a:r>
                      <a:endParaRPr lang="en-US" sz="3200" b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/>
                      <a:r>
                        <a:rPr lang="en-US" sz="32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/ɒ/</a:t>
                      </a:r>
                      <a:endParaRPr lang="en-US" sz="32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/>
                      <a:r>
                        <a:rPr lang="en-US" sz="32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</a:t>
                      </a:r>
                      <a:r>
                        <a:rPr lang="en-US" sz="32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u:/</a:t>
                      </a:r>
                      <a:endParaRPr lang="en-US" sz="32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/>
                      <a:r>
                        <a:rPr lang="en-US" sz="32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/ʌ/</a:t>
                      </a:r>
                      <a:endParaRPr lang="en-US" sz="32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/>
                      <a:r>
                        <a:rPr lang="en-US" sz="32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/u:/</a:t>
                      </a:r>
                      <a:endParaRPr lang="en-US" sz="32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/>
                      <a:r>
                        <a:rPr lang="en-US" sz="32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/u/</a:t>
                      </a:r>
                      <a:endParaRPr lang="en-US" sz="32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/w/</a:t>
                      </a:r>
                      <a:endParaRPr lang="en-US" alt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/j/ </a:t>
                      </a:r>
                      <a:endParaRPr lang="en-US" alt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3200" b="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/aɪ/</a:t>
                      </a:r>
                      <a:endParaRPr lang="en-US" altLang="en-US" sz="3200" b="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040"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</a:t>
                      </a: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</a:t>
                      </a:r>
                      <a:endParaRPr lang="en-US" altLang="en-US" sz="2800" b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4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</a:t>
                      </a:r>
                      <a:r>
                        <a:rPr lang="en-US" altLang="en-US" sz="24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</a:t>
                      </a:r>
                      <a:r>
                        <a:rPr lang="en-US" altLang="en-US" sz="24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</a:t>
                      </a:r>
                      <a:endParaRPr lang="en-US" altLang="en-US" sz="2400" b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</a:t>
                      </a: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</a:t>
                      </a:r>
                      <a:endParaRPr lang="en-US" altLang="en-US" sz="2800" b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</a:t>
                      </a: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</a:t>
                      </a:r>
                      <a:endParaRPr lang="en-US" altLang="en-US" sz="2800" b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bl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</a:t>
                      </a: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</a:t>
                      </a:r>
                      <a:endParaRPr lang="en-US" altLang="en-US" sz="2800" b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</a:t>
                      </a: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ll</a:t>
                      </a:r>
                      <a:endParaRPr lang="en-US" altLang="en-US" sz="2800" b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</a:t>
                      </a: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</a:t>
                      </a: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im</a:t>
                      </a:r>
                      <a:endParaRPr lang="en-US" altLang="en-US" sz="2800" b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wh</a:t>
                      </a: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en</a:t>
                      </a:r>
                      <a:endParaRPr lang="en-US" altLang="en-US" sz="2800" b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y</a:t>
                      </a: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am</a:t>
                      </a:r>
                      <a:endParaRPr lang="en-US" altLang="en-US" sz="2800" b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y</a:t>
                      </a:r>
                      <a:endParaRPr lang="en-US" altLang="en-US" sz="28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040">
                <a:tc>
                  <a:txBody>
                    <a:bodyPr/>
                    <a:p>
                      <a:pPr algn="ctr" fontAlgn="b" latinLnBrk="0">
                        <a:buClrTx/>
                        <a:buSzTx/>
                        <a:buFontTx/>
                        <a:buNone/>
                      </a:pP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</a:t>
                      </a: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</a:t>
                      </a:r>
                      <a:endParaRPr lang="en-US" altLang="en-US" sz="2800" b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</a:t>
                      </a: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</a:t>
                      </a:r>
                      <a:endParaRPr lang="en-US" altLang="en-US" sz="2800" b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</a:t>
                      </a: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</a:t>
                      </a:r>
                      <a:endParaRPr lang="en-US" altLang="en-US" sz="2800" b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</a:t>
                      </a: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</a:t>
                      </a:r>
                      <a:endParaRPr lang="en-US" altLang="en-US" sz="2800" b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</a:t>
                      </a: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ne</a:t>
                      </a:r>
                      <a:endParaRPr lang="en-US" altLang="en-US" sz="2800" b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</a:t>
                      </a: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ll</a:t>
                      </a:r>
                      <a:endParaRPr lang="en-US" altLang="en-US" sz="2800" b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</a:t>
                      </a: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ake</a:t>
                      </a:r>
                      <a:endParaRPr lang="en-US" altLang="en-US" sz="2800" b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wh</a:t>
                      </a: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ich</a:t>
                      </a:r>
                      <a:endParaRPr lang="en-US" altLang="en-US" sz="2800" b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y</a:t>
                      </a: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es</a:t>
                      </a:r>
                      <a:endParaRPr lang="en-US" altLang="en-US" sz="2800" b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</a:t>
                      </a: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y</a:t>
                      </a:r>
                      <a:endParaRPr lang="en-US" altLang="en-US" sz="28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040">
                <a:tc>
                  <a:txBody>
                    <a:bodyPr/>
                    <a:p>
                      <a:pPr algn="ctr" fontAlgn="b" latinLnBrk="0">
                        <a:buClrTx/>
                        <a:buSzTx/>
                        <a:buFontTx/>
                        <a:buNone/>
                      </a:pP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</a:t>
                      </a:r>
                      <a:endParaRPr lang="en-US" altLang="en-US" sz="2800" b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</a:t>
                      </a: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</a:t>
                      </a:r>
                      <a:endParaRPr lang="en-US" altLang="en-US" sz="2800" b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</a:t>
                      </a: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</a:t>
                      </a:r>
                      <a:endParaRPr lang="en-US" altLang="en-US" sz="2800" b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</a:t>
                      </a: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</a:t>
                      </a:r>
                      <a:endParaRPr lang="en-US" altLang="en-US" sz="2800" b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</a:t>
                      </a: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le</a:t>
                      </a:r>
                      <a:endParaRPr lang="en-US" altLang="en-US" sz="2800" b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</a:t>
                      </a:r>
                      <a:r>
                        <a:rPr lang="en-US" altLang="en-US" sz="2800" b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</a:t>
                      </a: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</a:t>
                      </a:r>
                      <a:endParaRPr lang="en-US" altLang="en-US" sz="2800" b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</a:t>
                      </a: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ell</a:t>
                      </a:r>
                      <a:endParaRPr lang="en-US" altLang="en-US" sz="2800" b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wh</a:t>
                      </a: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ite</a:t>
                      </a:r>
                      <a:endParaRPr lang="en-US" altLang="en-US" sz="2800" b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4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y</a:t>
                      </a:r>
                      <a:r>
                        <a:rPr lang="en-US" altLang="en-US" sz="24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</a:t>
                      </a:r>
                      <a:r>
                        <a:rPr lang="en-US" altLang="en-US" sz="24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y</a:t>
                      </a:r>
                      <a:r>
                        <a:rPr lang="en-US" altLang="en-US" sz="24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</a:t>
                      </a:r>
                      <a:endParaRPr lang="en-US" altLang="en-US" sz="2400" b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2800" b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wh</a:t>
                      </a:r>
                      <a:r>
                        <a:rPr lang="en-US" altLang="en-US" sz="28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y</a:t>
                      </a:r>
                      <a:endParaRPr lang="en-US" altLang="en-US" sz="28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781050" y="1943100"/>
            <a:ext cx="10534650" cy="4191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rgbClr val="0070C0">
                  <a:alpha val="73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877129" y="81803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Learning Reflectively</a:t>
            </a:r>
            <a:endParaRPr lang="zh-CN" altLang="en-US" b="1" dirty="0"/>
          </a:p>
        </p:txBody>
      </p:sp>
      <p:sp>
        <p:nvSpPr>
          <p:cNvPr id="82" name="文本框 81"/>
          <p:cNvSpPr txBox="1"/>
          <p:nvPr/>
        </p:nvSpPr>
        <p:spPr>
          <a:xfrm>
            <a:off x="877128" y="1358908"/>
            <a:ext cx="101400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Tick(√) what you can do.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看看你今天学会了什么。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71550" y="2131571"/>
            <a:ext cx="2038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Now I can...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6391275" y="2075377"/>
            <a:ext cx="96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Great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7680325" y="2075377"/>
            <a:ext cx="96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G</a:t>
            </a:r>
            <a:r>
              <a:rPr lang="en-US" altLang="zh-CN" dirty="0" err="1"/>
              <a:t>ood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8969375" y="2075377"/>
            <a:ext cx="96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Ok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10035381" y="2075377"/>
            <a:ext cx="13692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/>
              <a:t>Try hard</a:t>
            </a:r>
            <a:endParaRPr lang="zh-CN" altLang="en-US" dirty="0"/>
          </a:p>
        </p:txBody>
      </p:sp>
      <p:sp>
        <p:nvSpPr>
          <p:cNvPr id="5" name="星形: 五角 4"/>
          <p:cNvSpPr/>
          <p:nvPr/>
        </p:nvSpPr>
        <p:spPr>
          <a:xfrm>
            <a:off x="6619875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星形: 五角 12"/>
          <p:cNvSpPr/>
          <p:nvPr/>
        </p:nvSpPr>
        <p:spPr>
          <a:xfrm>
            <a:off x="6738938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星形: 五角 13"/>
          <p:cNvSpPr/>
          <p:nvPr/>
        </p:nvSpPr>
        <p:spPr>
          <a:xfrm>
            <a:off x="6858001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星形: 五角 14"/>
          <p:cNvSpPr/>
          <p:nvPr/>
        </p:nvSpPr>
        <p:spPr>
          <a:xfrm>
            <a:off x="6986587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星形: 五角 15"/>
          <p:cNvSpPr/>
          <p:nvPr/>
        </p:nvSpPr>
        <p:spPr>
          <a:xfrm>
            <a:off x="7977981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星形: 五角 16"/>
          <p:cNvSpPr/>
          <p:nvPr/>
        </p:nvSpPr>
        <p:spPr>
          <a:xfrm>
            <a:off x="8081962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星形: 五角 17"/>
          <p:cNvSpPr/>
          <p:nvPr/>
        </p:nvSpPr>
        <p:spPr>
          <a:xfrm>
            <a:off x="8185943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星形: 五角 19"/>
          <p:cNvSpPr/>
          <p:nvPr/>
        </p:nvSpPr>
        <p:spPr>
          <a:xfrm>
            <a:off x="9331324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星形: 五角 20"/>
          <p:cNvSpPr/>
          <p:nvPr/>
        </p:nvSpPr>
        <p:spPr>
          <a:xfrm>
            <a:off x="9435305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星形: 五角 21"/>
          <p:cNvSpPr/>
          <p:nvPr/>
        </p:nvSpPr>
        <p:spPr>
          <a:xfrm>
            <a:off x="10679905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1050924" y="2666911"/>
            <a:ext cx="5454651" cy="3415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auto">
              <a:lnSpc>
                <a:spcPct val="100000"/>
              </a:lnSpc>
              <a:buFont typeface="Wingdings" panose="05000000000000000000" pitchFamily="2" charset="2"/>
              <a:buChar char="u"/>
            </a:pPr>
            <a:r>
              <a:rPr lang="zh-CN" altLang="en-US" dirty="0"/>
              <a:t> read /əʊ/, /ɒ/, /ju:/, /ʌ/, /u:/, /u/, /w/, /j/ and /aɪ/correctly;</a:t>
            </a:r>
            <a:endParaRPr lang="zh-CN" altLang="en-US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dirty="0"/>
              <a:t>match the words with their sounds correctly;</a:t>
            </a:r>
            <a:endParaRPr lang="zh-CN" altLang="en-US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dirty="0"/>
              <a:t>read the words</a:t>
            </a:r>
            <a:r>
              <a:rPr lang="en-US" altLang="zh-CN" dirty="0"/>
              <a:t>,</a:t>
            </a:r>
            <a:r>
              <a:rPr lang="zh-CN" altLang="en-US" dirty="0"/>
              <a:t> phrases and sentences </a:t>
            </a:r>
            <a:r>
              <a:rPr lang="en-US" altLang="zh-CN" dirty="0"/>
              <a:t>correctly;</a:t>
            </a:r>
            <a:endParaRPr lang="en-US" altLang="zh-CN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dirty="0"/>
              <a:t>write the words according to their sounds</a:t>
            </a:r>
            <a:r>
              <a:rPr lang="en-US" altLang="zh-CN" dirty="0"/>
              <a:t>;</a:t>
            </a:r>
            <a:endParaRPr lang="en-US" altLang="zh-CN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dirty="0"/>
              <a:t>infer another sound of the letter "o";</a:t>
            </a:r>
            <a:endParaRPr lang="zh-CN" altLang="en-US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dirty="0"/>
              <a:t>use liaison well in speaking.</a:t>
            </a:r>
            <a:endParaRPr lang="zh-CN" altLang="en-US" dirty="0"/>
          </a:p>
        </p:txBody>
      </p:sp>
      <p:grpSp>
        <p:nvGrpSpPr>
          <p:cNvPr id="52" name="组合 51"/>
          <p:cNvGrpSpPr/>
          <p:nvPr/>
        </p:nvGrpSpPr>
        <p:grpSpPr>
          <a:xfrm>
            <a:off x="6577411" y="2933523"/>
            <a:ext cx="4502544" cy="257175"/>
            <a:chOff x="6577411" y="2933523"/>
            <a:chExt cx="4502544" cy="257175"/>
          </a:xfrm>
        </p:grpSpPr>
        <p:sp>
          <p:nvSpPr>
            <p:cNvPr id="12" name="矩形 11"/>
            <p:cNvSpPr/>
            <p:nvPr/>
          </p:nvSpPr>
          <p:spPr>
            <a:xfrm>
              <a:off x="6577411" y="2933523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7860505" y="2933523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9169399" y="2933523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10517980" y="2933523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577411" y="3478035"/>
            <a:ext cx="4502544" cy="257175"/>
            <a:chOff x="6577411" y="3422337"/>
            <a:chExt cx="4502544" cy="257175"/>
          </a:xfrm>
        </p:grpSpPr>
        <p:sp>
          <p:nvSpPr>
            <p:cNvPr id="28" name="矩形 27"/>
            <p:cNvSpPr/>
            <p:nvPr/>
          </p:nvSpPr>
          <p:spPr>
            <a:xfrm>
              <a:off x="6577411" y="342233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7860505" y="342233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9169399" y="342233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10517980" y="342233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577411" y="4022547"/>
            <a:ext cx="4502544" cy="257175"/>
            <a:chOff x="6577411" y="4012887"/>
            <a:chExt cx="4502544" cy="257175"/>
          </a:xfrm>
        </p:grpSpPr>
        <p:sp>
          <p:nvSpPr>
            <p:cNvPr id="32" name="矩形 31"/>
            <p:cNvSpPr/>
            <p:nvPr/>
          </p:nvSpPr>
          <p:spPr>
            <a:xfrm>
              <a:off x="6577411" y="401288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7860505" y="401288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9169399" y="401288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10517980" y="401288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577411" y="4567059"/>
            <a:ext cx="4502544" cy="257175"/>
            <a:chOff x="6577411" y="4474849"/>
            <a:chExt cx="4502544" cy="257175"/>
          </a:xfrm>
        </p:grpSpPr>
        <p:sp>
          <p:nvSpPr>
            <p:cNvPr id="36" name="矩形 35"/>
            <p:cNvSpPr/>
            <p:nvPr/>
          </p:nvSpPr>
          <p:spPr>
            <a:xfrm>
              <a:off x="6577411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7860505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9169399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10517980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577411" y="5111571"/>
            <a:ext cx="4502544" cy="257175"/>
            <a:chOff x="6577411" y="5129761"/>
            <a:chExt cx="4502544" cy="257175"/>
          </a:xfrm>
        </p:grpSpPr>
        <p:sp>
          <p:nvSpPr>
            <p:cNvPr id="40" name="矩形 39"/>
            <p:cNvSpPr/>
            <p:nvPr/>
          </p:nvSpPr>
          <p:spPr>
            <a:xfrm>
              <a:off x="6577411" y="5129761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7860505" y="5129761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9169399" y="5129761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10517980" y="5129761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577411" y="5656085"/>
            <a:ext cx="4502544" cy="257175"/>
            <a:chOff x="6577411" y="5656085"/>
            <a:chExt cx="4502544" cy="257175"/>
          </a:xfrm>
        </p:grpSpPr>
        <p:sp>
          <p:nvSpPr>
            <p:cNvPr id="44" name="矩形 43"/>
            <p:cNvSpPr/>
            <p:nvPr/>
          </p:nvSpPr>
          <p:spPr>
            <a:xfrm>
              <a:off x="6577411" y="5656085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7860505" y="5656085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9169399" y="5656085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10517980" y="5656085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Learning Reflectively</a:t>
            </a:r>
            <a:endParaRPr lang="zh-CN" altLang="en-US" b="1" dirty="0"/>
          </a:p>
        </p:txBody>
      </p:sp>
      <p:sp>
        <p:nvSpPr>
          <p:cNvPr id="82" name="文本框 81"/>
          <p:cNvSpPr txBox="1"/>
          <p:nvPr/>
        </p:nvSpPr>
        <p:spPr>
          <a:xfrm>
            <a:off x="877128" y="1358908"/>
            <a:ext cx="101400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Write 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vour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learning log.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完成学习日志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133475" y="2012887"/>
            <a:ext cx="6267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1)学完本课后你有什么收获呢?</a:t>
            </a:r>
            <a:endParaRPr lang="zh-CN" altLang="en-US" dirty="0"/>
          </a:p>
        </p:txBody>
      </p:sp>
      <p:sp>
        <p:nvSpPr>
          <p:cNvPr id="55" name="文本框 54"/>
          <p:cNvSpPr txBox="1"/>
          <p:nvPr/>
        </p:nvSpPr>
        <p:spPr>
          <a:xfrm>
            <a:off x="1133475" y="4258850"/>
            <a:ext cx="6267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2) 学完本课后你还有什么疑惑呢? 大胆写下来吧!</a:t>
            </a:r>
            <a:endParaRPr lang="zh-CN" altLang="en-US" dirty="0"/>
          </a:p>
        </p:txBody>
      </p:sp>
      <p:cxnSp>
        <p:nvCxnSpPr>
          <p:cNvPr id="59" name="直接连接符 58"/>
          <p:cNvCxnSpPr/>
          <p:nvPr/>
        </p:nvCxnSpPr>
        <p:spPr>
          <a:xfrm>
            <a:off x="1371600" y="2867025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1371600" y="3371850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1371600" y="3876675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1371600" y="5124450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1371600" y="5629275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1371600" y="6134100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任意多边形: 形状 21"/>
          <p:cNvSpPr/>
          <p:nvPr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任意多边形: 形状 16"/>
          <p:cNvSpPr/>
          <p:nvPr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: 形状 72"/>
          <p:cNvSpPr/>
          <p:nvPr/>
        </p:nvSpPr>
        <p:spPr>
          <a:xfrm rot="3077606">
            <a:off x="561179" y="327281"/>
            <a:ext cx="1385802" cy="1385802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4952504" y="0"/>
            <a:ext cx="2520155" cy="969082"/>
            <a:chOff x="4800104" y="-51784"/>
            <a:chExt cx="2520155" cy="969082"/>
          </a:xfrm>
        </p:grpSpPr>
        <p:grpSp>
          <p:nvGrpSpPr>
            <p:cNvPr id="39" name="组合 38"/>
            <p:cNvGrpSpPr/>
            <p:nvPr/>
          </p:nvGrpSpPr>
          <p:grpSpPr>
            <a:xfrm>
              <a:off x="4800104" y="8161"/>
              <a:ext cx="2520155" cy="909137"/>
              <a:chOff x="4204497" y="0"/>
              <a:chExt cx="2520155" cy="909137"/>
            </a:xfrm>
          </p:grpSpPr>
          <p:cxnSp>
            <p:nvCxnSpPr>
              <p:cNvPr id="34" name="直接连接符 33"/>
              <p:cNvCxnSpPr/>
              <p:nvPr/>
            </p:nvCxnSpPr>
            <p:spPr>
              <a:xfrm flipH="1">
                <a:off x="4204497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5461799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组合 37"/>
            <p:cNvGrpSpPr/>
            <p:nvPr/>
          </p:nvGrpSpPr>
          <p:grpSpPr>
            <a:xfrm flipV="1">
              <a:off x="5870441" y="-51784"/>
              <a:ext cx="343447" cy="343447"/>
              <a:chOff x="7272338" y="0"/>
              <a:chExt cx="476250" cy="476250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7272338" y="0"/>
                <a:ext cx="476250" cy="476250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7343299" y="70961"/>
                <a:ext cx="334328" cy="33432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1347786" y="909137"/>
            <a:ext cx="9458323" cy="4684122"/>
            <a:chOff x="1095373" y="773966"/>
            <a:chExt cx="10001250" cy="4953000"/>
          </a:xfrm>
        </p:grpSpPr>
        <p:sp>
          <p:nvSpPr>
            <p:cNvPr id="23" name="矩形: 圆角 22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6" r="25165"/>
          <a:stretch>
            <a:fillRect/>
          </a:stretch>
        </p:blipFill>
        <p:spPr>
          <a:xfrm rot="18641619">
            <a:off x="9563101" y="91707"/>
            <a:ext cx="2076450" cy="2571750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2405998" y="1692421"/>
            <a:ext cx="7380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F44963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感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5CC5EF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谢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B185B1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您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4D79C7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的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F99005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观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5CB2E5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看</a:t>
            </a:r>
            <a:endParaRPr lang="zh-CN" altLang="en-US" sz="8000" b="1" dirty="0">
              <a:ln w="9525" cmpd="sng">
                <a:noFill/>
                <a:round/>
              </a:ln>
              <a:solidFill>
                <a:srgbClr val="5CB2E5"/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字体视界-遇见字体" panose="02010601030101010101" pitchFamily="2" charset="-122"/>
              <a:ea typeface="字体视界-遇见字体" panose="02010601030101010101" pitchFamily="2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228215" y="3975100"/>
            <a:ext cx="7127240" cy="73723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dist"/>
            <a:r>
              <a:rPr lang="en-US" altLang="zh-CN" sz="4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 </a:t>
            </a:r>
            <a:endParaRPr lang="zh-CN" altLang="en-US" sz="4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AutoShape 5"/>
          <p:cNvSpPr>
            <a:spLocks noChangeArrowheads="1"/>
          </p:cNvSpPr>
          <p:nvPr/>
        </p:nvSpPr>
        <p:spPr bwMode="auto">
          <a:xfrm>
            <a:off x="4033211" y="723339"/>
            <a:ext cx="4248000" cy="648000"/>
          </a:xfrm>
          <a:prstGeom prst="roundRect">
            <a:avLst>
              <a:gd name="adj" fmla="val 50000"/>
            </a:avLst>
          </a:prstGeom>
          <a:solidFill>
            <a:srgbClr val="5CC5EF"/>
          </a:solidFill>
          <a:ln w="38100">
            <a:solidFill>
              <a:schemeClr val="bg1">
                <a:lumMod val="95000"/>
              </a:schemeClr>
            </a:solidFill>
            <a:round/>
          </a:ln>
          <a:effectLst/>
        </p:spPr>
        <p:txBody>
          <a:bodyPr anchor="ctr"/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6" t="6229" r="1631" b="9100"/>
          <a:stretch>
            <a:fillRect/>
          </a:stretch>
        </p:blipFill>
        <p:spPr>
          <a:xfrm>
            <a:off x="-61225" y="3003181"/>
            <a:ext cx="4203048" cy="3994922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6" t="10547" r="27226" b="7500"/>
          <a:stretch>
            <a:fillRect/>
          </a:stretch>
        </p:blipFill>
        <p:spPr>
          <a:xfrm>
            <a:off x="10034226" y="4325463"/>
            <a:ext cx="2064219" cy="2587663"/>
          </a:xfrm>
          <a:prstGeom prst="rect">
            <a:avLst/>
          </a:prstGeom>
        </p:spPr>
      </p:pic>
      <p:sp>
        <p:nvSpPr>
          <p:cNvPr id="74" name="任意多边形: 形状 73"/>
          <p:cNvSpPr/>
          <p:nvPr/>
        </p:nvSpPr>
        <p:spPr>
          <a:xfrm rot="6320622">
            <a:off x="11114104" y="3122740"/>
            <a:ext cx="986740" cy="98674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3913996" y="6447819"/>
            <a:ext cx="68540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200" b="1" dirty="0">
                <a:ln w="9525" cmpd="sng">
                  <a:noFill/>
                  <a:round/>
                </a:ln>
                <a:solidFill>
                  <a:schemeClr val="bg1"/>
                </a:solidFill>
                <a:latin typeface="字体视界-小妖精字体" panose="02000500000000000000" pitchFamily="2" charset="-122"/>
                <a:ea typeface="字体视界-小妖精字体" panose="02000500000000000000" pitchFamily="2" charset="-122"/>
              </a:rPr>
              <a:t>ABCDEFGHIJKLMNHIJKLMNOPQRSTUVWXYZ</a:t>
            </a:r>
            <a:endParaRPr lang="zh-CN" altLang="en-US" sz="2200" b="1" dirty="0">
              <a:ln w="9525" cmpd="sng">
                <a:noFill/>
                <a:round/>
              </a:ln>
              <a:solidFill>
                <a:schemeClr val="bg1"/>
              </a:solidFill>
              <a:latin typeface="字体视界-小妖精字体" panose="02000500000000000000" pitchFamily="2" charset="-122"/>
              <a:ea typeface="字体视界-小妖精字体" panose="02000500000000000000" pitchFamily="2" charset="-122"/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9637" flipH="1">
            <a:off x="1807199" y="74195"/>
            <a:ext cx="2304000" cy="1920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914140" y="3028950"/>
            <a:ext cx="511810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0" b="1" dirty="0">
                <a:ln w="9525" cmpd="sng">
                  <a:noFill/>
                  <a:round/>
                </a:ln>
                <a:solidFill>
                  <a:srgbClr val="5CC5EF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T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5CC5EF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hanks</a:t>
            </a:r>
            <a:r>
              <a:rPr lang="en-US" altLang="zh-CN" sz="8000" b="1" dirty="0">
                <a:ln w="9525" cmpd="sng">
                  <a:noFill/>
                  <a:round/>
                </a:ln>
                <a:solidFill>
                  <a:srgbClr val="5CC5EF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!</a:t>
            </a:r>
            <a:endParaRPr lang="en-US" altLang="zh-CN" sz="8000" b="1" dirty="0">
              <a:ln w="9525" cmpd="sng">
                <a:noFill/>
                <a:round/>
              </a:ln>
              <a:solidFill>
                <a:srgbClr val="5CC5EF"/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字体视界-遇见字体" panose="02010601030101010101" pitchFamily="2" charset="-122"/>
              <a:ea typeface="字体视界-遇见字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41" grpId="0"/>
      <p:bldP spid="47" grpId="0" animBg="1"/>
      <p:bldP spid="74" grpId="0" animBg="1"/>
      <p:bldP spid="75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TABLE_ENDDRAG_ORIGIN_RECT" val="795*198"/>
  <p:tag name="TABLE_ENDDRAG_RECT" val="90*166*795*198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TABLE_ENDDRAG_ORIGIN_RECT" val="795*198"/>
  <p:tag name="TABLE_ENDDRAG_RECT" val="90*166*795*198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ISLIDE.ICON" val="#21854;#131575;"/>
</p:tagLst>
</file>

<file path=ppt/tags/tag33.xml><?xml version="1.0" encoding="utf-8"?>
<p:tagLst xmlns:p="http://schemas.openxmlformats.org/presentationml/2006/main">
  <p:tag name="ISLIDE.ICON" val="#21854;#131575;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ISLIDE.ICON" val="#21854;#131575;"/>
</p:tagLst>
</file>

<file path=ppt/tags/tag38.xml><?xml version="1.0" encoding="utf-8"?>
<p:tagLst xmlns:p="http://schemas.openxmlformats.org/presentationml/2006/main">
  <p:tag name="ISLIDE.ICON" val="#21854;#131575;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  <p:tag name="TABLE_ENDDRAG_ORIGIN_RECT" val="761*312"/>
  <p:tag name="TABLE_ENDDRAG_RECT" val="91*110*761*312"/>
</p:tagLst>
</file>

<file path=ppt/tags/tag62.xml><?xml version="1.0" encoding="utf-8"?>
<p:tagLst xmlns:p="http://schemas.openxmlformats.org/presentationml/2006/main">
  <p:tag name="ISLIDE.ICON" val="#21854;#131575;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ISLIDE.ICON" val="#21854;#131575;"/>
</p:tagLst>
</file>

<file path=ppt/tags/tag84.xml><?xml version="1.0" encoding="utf-8"?>
<p:tagLst xmlns:p="http://schemas.openxmlformats.org/presentationml/2006/main">
  <p:tag name="ISLIDE.ICON" val="#21854;#131575;"/>
</p:tagLst>
</file>

<file path=ppt/tags/tag85.xml><?xml version="1.0" encoding="utf-8"?>
<p:tagLst xmlns:p="http://schemas.openxmlformats.org/presentationml/2006/main">
  <p:tag name="ISLIDE.ICON" val="#21854;#131575;"/>
</p:tagLst>
</file>

<file path=ppt/tags/tag86.xml><?xml version="1.0" encoding="utf-8"?>
<p:tagLst xmlns:p="http://schemas.openxmlformats.org/presentationml/2006/main">
  <p:tag name="ISLIDE.ICON" val="#21854;#131575;"/>
</p:tagLst>
</file>

<file path=ppt/tags/tag87.xml><?xml version="1.0" encoding="utf-8"?>
<p:tagLst xmlns:p="http://schemas.openxmlformats.org/presentationml/2006/main">
  <p:tag name="ISLIDE.ICON" val="#21854;#131575;"/>
</p:tagLst>
</file>

<file path=ppt/tags/tag88.xml><?xml version="1.0" encoding="utf-8"?>
<p:tagLst xmlns:p="http://schemas.openxmlformats.org/presentationml/2006/main">
  <p:tag name="TABLE_ENDDRAG_ORIGIN_RECT" val="795*198"/>
  <p:tag name="TABLE_ENDDRAG_RECT" val="90*166*795*198"/>
</p:tagLst>
</file>

<file path=ppt/tags/tag89.xml><?xml version="1.0" encoding="utf-8"?>
<p:tagLst xmlns:p="http://schemas.openxmlformats.org/presentationml/2006/main">
  <p:tag name="ISLIDE.ICON" val="#21854;#131575;"/>
</p:tagLst>
</file>

<file path=ppt/tags/tag90.xml><?xml version="1.0" encoding="utf-8"?>
<p:tagLst xmlns:p="http://schemas.openxmlformats.org/presentationml/2006/main">
  <p:tag name="ISLIDE.ICON" val="#21854;#131575;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tailEnd type="triangle"/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5061</Words>
  <Application>WPS 演示</Application>
  <PresentationFormat>宽屏</PresentationFormat>
  <Paragraphs>830</Paragraphs>
  <Slides>34</Slides>
  <Notes>12</Notes>
  <HiddenSlides>0</HiddenSlides>
  <MMClips>13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9" baseType="lpstr">
      <vt:lpstr>Arial</vt:lpstr>
      <vt:lpstr>宋体</vt:lpstr>
      <vt:lpstr>Wingdings</vt:lpstr>
      <vt:lpstr>微软雅黑</vt:lpstr>
      <vt:lpstr>字体视界-遇见字体</vt:lpstr>
      <vt:lpstr>字体视界-小妖精字体</vt:lpstr>
      <vt:lpstr>字魂59号-创粗黑</vt:lpstr>
      <vt:lpstr>字魂27号-布丁体</vt:lpstr>
      <vt:lpstr>Times New Roman</vt:lpstr>
      <vt:lpstr>等线</vt:lpstr>
      <vt:lpstr>Arial Unicode MS</vt:lpstr>
      <vt:lpstr>等线 Light</vt:lpstr>
      <vt:lpstr>Calibri</vt:lpstr>
      <vt:lpstr>黑体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swl520</dc:creator>
  <cp:lastModifiedBy>红袜子呀</cp:lastModifiedBy>
  <cp:revision>260</cp:revision>
  <dcterms:created xsi:type="dcterms:W3CDTF">2020-02-26T05:49:00Z</dcterms:created>
  <dcterms:modified xsi:type="dcterms:W3CDTF">2023-10-05T09:52:57Z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7223474324C14FF0A967CE9C19E5C042_13</vt:lpwstr>
  </property>
  <property fmtid="{D5CDD505-2E9C-101B-9397-08002B2CF9AE}" pid="3" name="KSOProductBuildVer">
    <vt:lpwstr>2052-11.8.2.8053</vt:lpwstr>
  </property>
</Properties>
</file>