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4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5.xml" ContentType="application/vnd.openxmlformats-officedocument.presentationml.notesSlide+xml"/>
  <Override PartName="/ppt/tags/tag47.xml" ContentType="application/vnd.openxmlformats-officedocument.presentationml.tags+xml"/>
  <Override PartName="/ppt/notesSlides/notesSlide6.xml" ContentType="application/vnd.openxmlformats-officedocument.presentationml.notesSlide+xml"/>
  <Override PartName="/ppt/tags/tag48.xml" ContentType="application/vnd.openxmlformats-officedocument.presentationml.tags+xml"/>
  <Override PartName="/ppt/notesSlides/notesSlide7.xml" ContentType="application/vnd.openxmlformats-officedocument.presentationml.notesSlide+xml"/>
  <Override PartName="/ppt/tags/tag49.xml" ContentType="application/vnd.openxmlformats-officedocument.presentationml.tags+xml"/>
  <Override PartName="/ppt/notesSlides/notesSlide8.xml" ContentType="application/vnd.openxmlformats-officedocument.presentationml.notesSlide+xml"/>
  <Override PartName="/ppt/tags/tag50.xml" ContentType="application/vnd.openxmlformats-officedocument.presentationml.tags+xml"/>
  <Override PartName="/ppt/notesSlides/notesSlide9.xml" ContentType="application/vnd.openxmlformats-officedocument.presentationml.notesSlide+xml"/>
  <Override PartName="/ppt/tags/tag51.xml" ContentType="application/vnd.openxmlformats-officedocument.presentationml.tags+xml"/>
  <Override PartName="/ppt/notesSlides/notesSlide10.xml" ContentType="application/vnd.openxmlformats-officedocument.presentationml.notesSlide+xml"/>
  <Override PartName="/ppt/tags/tag5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23" r:id="rId2"/>
    <p:sldId id="416" r:id="rId3"/>
    <p:sldId id="260" r:id="rId4"/>
    <p:sldId id="338" r:id="rId5"/>
    <p:sldId id="313" r:id="rId6"/>
    <p:sldId id="343" r:id="rId7"/>
    <p:sldId id="344" r:id="rId8"/>
    <p:sldId id="314" r:id="rId9"/>
    <p:sldId id="378" r:id="rId10"/>
    <p:sldId id="379" r:id="rId11"/>
    <p:sldId id="345" r:id="rId12"/>
    <p:sldId id="424" r:id="rId13"/>
    <p:sldId id="417" r:id="rId14"/>
    <p:sldId id="419" r:id="rId15"/>
    <p:sldId id="420" r:id="rId16"/>
    <p:sldId id="423" r:id="rId17"/>
    <p:sldId id="320" r:id="rId18"/>
    <p:sldId id="421" r:id="rId19"/>
    <p:sldId id="422" r:id="rId20"/>
    <p:sldId id="31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0DF"/>
    <a:srgbClr val="5CB2E5"/>
    <a:srgbClr val="BCBDB8"/>
    <a:srgbClr val="F99005"/>
    <a:srgbClr val="5C84CC"/>
    <a:srgbClr val="B185B1"/>
    <a:srgbClr val="F44963"/>
    <a:srgbClr val="C5B860"/>
    <a:srgbClr val="4D79C7"/>
    <a:srgbClr val="239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67" d="100"/>
          <a:sy n="67" d="100"/>
        </p:scale>
        <p:origin x="5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012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26" Type="http://schemas.openxmlformats.org/officeDocument/2006/relationships/slideLayout" Target="../slideLayouts/slideLayout8.xml"/><Relationship Id="rId3" Type="http://schemas.openxmlformats.org/officeDocument/2006/relationships/tags" Target="../tags/tag7.xml"/><Relationship Id="rId21" Type="http://schemas.openxmlformats.org/officeDocument/2006/relationships/tags" Target="../tags/tag25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tags" Target="../tags/tag29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tags" Target="../tags/tag24.xml"/><Relationship Id="rId29" Type="http://schemas.openxmlformats.org/officeDocument/2006/relationships/image" Target="../media/image8.jpe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tags" Target="../tags/tag28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tags" Target="../tags/tag27.xml"/><Relationship Id="rId28" Type="http://schemas.openxmlformats.org/officeDocument/2006/relationships/image" Target="../media/image7.jpeg"/><Relationship Id="rId10" Type="http://schemas.openxmlformats.org/officeDocument/2006/relationships/tags" Target="../tags/tag14.xml"/><Relationship Id="rId19" Type="http://schemas.openxmlformats.org/officeDocument/2006/relationships/tags" Target="../tags/tag23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tags" Target="../tags/tag26.xml"/><Relationship Id="rId27" Type="http://schemas.openxmlformats.org/officeDocument/2006/relationships/notesSlide" Target="../notesSlides/notesSlide4.xml"/><Relationship Id="rId30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10.jpe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image" Target="../media/image12.jpe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10" Type="http://schemas.openxmlformats.org/officeDocument/2006/relationships/tags" Target="../tags/tag39.xml"/><Relationship Id="rId19" Type="http://schemas.openxmlformats.org/officeDocument/2006/relationships/image" Target="../media/image11.jpe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p3"/><Relationship Id="rId2" Type="http://schemas.microsoft.com/office/2007/relationships/media" Target="../media/media8.mp3"/><Relationship Id="rId1" Type="http://schemas.openxmlformats.org/officeDocument/2006/relationships/tags" Target="../tags/tag46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p3"/><Relationship Id="rId7" Type="http://schemas.openxmlformats.org/officeDocument/2006/relationships/image" Target="../media/image5.png"/><Relationship Id="rId2" Type="http://schemas.microsoft.com/office/2007/relationships/media" Target="../media/media9.mp3"/><Relationship Id="rId1" Type="http://schemas.openxmlformats.org/officeDocument/2006/relationships/tags" Target="../tags/tag47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p3"/><Relationship Id="rId2" Type="http://schemas.microsoft.com/office/2007/relationships/media" Target="../media/media10.mp3"/><Relationship Id="rId1" Type="http://schemas.openxmlformats.org/officeDocument/2006/relationships/tags" Target="../tags/tag48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573155" y="1491888"/>
            <a:ext cx="9138372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Lesson </a:t>
            </a:r>
            <a:r>
              <a:rPr lang="en-US" altLang="zh-CN" sz="8000" b="1" dirty="0" smtClean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20</a:t>
            </a:r>
          </a:p>
          <a:p>
            <a:pPr algn="ctr">
              <a:lnSpc>
                <a:spcPts val="7000"/>
              </a:lnSpc>
            </a:pPr>
            <a:endParaRPr lang="en-US" altLang="zh-CN" sz="8000" b="1" dirty="0">
              <a:ln w="9525" cmpd="sng">
                <a:noFill/>
                <a:round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>
              <a:lnSpc>
                <a:spcPts val="7000"/>
              </a:lnSpc>
            </a:pPr>
            <a:r>
              <a:rPr lang="en-US" altLang="zh-CN" sz="4800" b="1" dirty="0" smtClean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I Drink Fruit Juice Every Tuesday</a:t>
            </a:r>
            <a:endParaRPr lang="en-US" altLang="zh-CN" sz="48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Arial Black" panose="020B0A04020102020204" pitchFamily="34" charset="0"/>
              <a:ea typeface="字体视界-遇见字体" panose="02010601030101010101" pitchFamily="2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5" y="4276931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961103" y="631130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772478" y="657319"/>
            <a:ext cx="2894771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Looking Ahead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772478" y="1132617"/>
            <a:ext cx="8905876" cy="5141833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</a:t>
            </a:r>
            <a:r>
              <a:rPr lang="zh-CN" alt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this </a:t>
            </a:r>
            <a:r>
              <a:rPr lang="zh-C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lesson, you will be able </a:t>
            </a:r>
            <a:r>
              <a:rPr lang="zh-CN" alt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to：</a:t>
            </a:r>
            <a:endParaRPr lang="en-US" altLang="zh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ead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words with the letters “u” “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and “y”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correctly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正确朗读含有</a:t>
            </a: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”u” “</a:t>
            </a:r>
            <a:r>
              <a:rPr lang="en-US" altLang="zh-CN" sz="2000" dirty="0" err="1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ui</a:t>
            </a: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”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000" dirty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“y”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的单词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syllables, stress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linking sounds in speaking skillfully;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在口语中熟练运用音节、重音和连续；</a:t>
            </a:r>
            <a:endParaRPr lang="en-US" altLang="zh-CN" sz="20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a passage skillfully;</a:t>
            </a:r>
          </a:p>
          <a:p>
            <a:r>
              <a:rPr lang="en-US" altLang="zh-CN" sz="2000" dirty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熟练地朗读短文；</a:t>
            </a:r>
            <a:endParaRPr lang="en-US" altLang="zh-CN" sz="20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words and phrases according to their sounds;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根据</a:t>
            </a:r>
            <a:r>
              <a:rPr lang="zh-CN" altLang="en-US" sz="2000" dirty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发音写出单词和短语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 another sound of the letters “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”;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推断字母组合</a:t>
            </a: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000" dirty="0" err="1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ui</a:t>
            </a: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的另一种发音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up the words in a dictionary effectively.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有效地查阅字典。</a:t>
            </a:r>
            <a:endParaRPr lang="en-US" altLang="zh-CN" sz="2000" dirty="0" smtClean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drap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39029" y="709416"/>
            <a:ext cx="2141280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8980445"/>
              </p:ext>
            </p:extLst>
          </p:nvPr>
        </p:nvGraphicFramePr>
        <p:xfrm>
          <a:off x="1104899" y="1438276"/>
          <a:ext cx="9762503" cy="4272914"/>
        </p:xfrm>
        <a:graphic>
          <a:graphicData uri="http://schemas.openxmlformats.org/drawingml/2006/table">
            <a:tbl>
              <a:tblPr/>
              <a:tblGrid>
                <a:gridCol w="1990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3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282">
                  <a:extLst>
                    <a:ext uri="{9D8B030D-6E8A-4147-A177-3AD203B41FA5}">
                      <a16:colId xmlns:a16="http://schemas.microsoft.com/office/drawing/2014/main" val="3328793147"/>
                    </a:ext>
                  </a:extLst>
                </a:gridCol>
                <a:gridCol w="13055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1085576920"/>
                    </a:ext>
                  </a:extLst>
                </a:gridCol>
                <a:gridCol w="10661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9247">
                <a:tc gridSpan="4"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 latinLnBrk="0"/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 latinLnBrk="0"/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 latinLnBrk="0"/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0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ui</a:t>
                      </a:r>
                      <a:endParaRPr lang="zh-CN" altLang="en-US" sz="2800" b="0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 latinLnBrk="0"/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8627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800" b="0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ju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:/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/u:/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+mn-ea"/>
                        </a:rPr>
                        <a:t>ʌ</a:t>
                      </a:r>
                      <a:r>
                        <a:rPr lang="en-US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en-US" sz="2800" b="0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ʊ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/u:/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/j/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800" b="0" kern="1200" dirty="0" smtClean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/ɪ/</a:t>
                      </a:r>
                    </a:p>
                    <a:p>
                      <a:pPr algn="ctr" fontAlgn="b" latinLnBrk="0"/>
                      <a:endParaRPr lang="en-US" sz="2800" b="0" kern="12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800" b="0" kern="1200" dirty="0" err="1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aɪ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fontAlgn="b" latinLnBrk="0"/>
                      <a:endParaRPr lang="en-US" sz="2800" b="0" kern="12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3403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ture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esday</a:t>
                      </a:r>
                    </a:p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dents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fl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te</a:t>
                      </a:r>
                    </a:p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le</a:t>
                      </a:r>
                    </a:p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ck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rry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8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ndred</a:t>
                      </a:r>
                      <a:endParaRPr lang="en-US" sz="28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sh</a:t>
                      </a:r>
                    </a:p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ll</a:t>
                      </a:r>
                    </a:p>
                    <a:p>
                      <a:pPr algn="ctr" fontAlgn="b" latinLnBrk="0"/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8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sh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zh-CN" sz="2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</a:t>
                      </a:r>
                      <a:r>
                        <a:rPr lang="en-US" altLang="zh-CN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ui</a:t>
                      </a:r>
                      <a:r>
                        <a:rPr lang="en-US" altLang="zh-CN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  <a:p>
                      <a:r>
                        <a:rPr lang="en-US" altLang="zh-CN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altLang="zh-CN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ui</a:t>
                      </a:r>
                      <a:r>
                        <a:rPr lang="en-US" altLang="zh-CN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</a:t>
                      </a:r>
                    </a:p>
                    <a:p>
                      <a:r>
                        <a:rPr lang="en-US" altLang="zh-CN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altLang="zh-CN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ui</a:t>
                      </a:r>
                      <a:r>
                        <a:rPr lang="en-US" altLang="zh-CN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  <a:p>
                      <a:endParaRPr lang="zh-CN" alt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ear</a:t>
                      </a:r>
                    </a:p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ellow</a:t>
                      </a:r>
                    </a:p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oung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bus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hurr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sorr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 b="0" kern="12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sk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tr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  <a:p>
                      <a:pPr algn="ctr" fontAlgn="b" latinLnBrk="0"/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wh</a:t>
                      </a:r>
                      <a:r>
                        <a:rPr lang="en-US" sz="28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 b="0" kern="12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745649"/>
                  </a:ext>
                </a:extLst>
              </a:tr>
            </a:tbl>
          </a:graphicData>
        </a:graphic>
      </p:graphicFrame>
      <p:pic>
        <p:nvPicPr>
          <p:cNvPr id="4" name="4ab6b28ef35ca084b3426259c7abdce8.mp4435267_compres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5073" y="709416"/>
            <a:ext cx="581026" cy="5810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2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1200148" y="2318346"/>
            <a:ext cx="9210677" cy="1433698"/>
          </a:xfrm>
          <a:prstGeom prst="roundRect">
            <a:avLst/>
          </a:prstGeom>
          <a:gradFill flip="none" rotWithShape="1">
            <a:gsLst>
              <a:gs pos="0">
                <a:srgbClr val="39A0DF">
                  <a:tint val="66000"/>
                  <a:satMod val="160000"/>
                </a:srgbClr>
              </a:gs>
              <a:gs pos="50000">
                <a:srgbClr val="39A0DF">
                  <a:tint val="44500"/>
                  <a:satMod val="160000"/>
                </a:srgbClr>
              </a:gs>
              <a:gs pos="100000">
                <a:srgbClr val="39A0D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824355" y="875184"/>
            <a:ext cx="2042795" cy="4371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b="1" dirty="0"/>
              <a:t>Learning </a:t>
            </a:r>
            <a:r>
              <a:rPr lang="en-US" altLang="zh-CN" b="1" dirty="0" smtClean="0"/>
              <a:t>Actively</a:t>
            </a:r>
            <a:endParaRPr lang="en-US" altLang="zh-CN" b="1" dirty="0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044855" y="1450445"/>
            <a:ext cx="1014005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Listen </a:t>
            </a:r>
            <a:r>
              <a:rPr lang="zh-CN" altLang="en-US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</a:t>
            </a:r>
            <a:r>
              <a:rPr lang="en-US" altLang="zh-CN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put the sounds you hear in the chart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听录音，并将所听音标填入表格中。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00198" y="2365818"/>
            <a:ext cx="8648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/w/        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ɑː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        /u:/        /j/      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      /</a:t>
            </a:r>
            <a:r>
              <a:rPr lang="en-US" altLang="zh-CN" sz="3600" b="1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ju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:/</a:t>
            </a:r>
          </a:p>
          <a:p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/ʊ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        /s/          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θ/</a:t>
            </a:r>
            <a:r>
              <a:rPr lang="en-US" altLang="zh-CN" sz="3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/ɪ/        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/ʃ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       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/ʒ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</a:t>
            </a:r>
            <a:endParaRPr lang="en-US" altLang="zh-CN" sz="3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17982"/>
              </p:ext>
            </p:extLst>
          </p:nvPr>
        </p:nvGraphicFramePr>
        <p:xfrm>
          <a:off x="1600198" y="4346109"/>
          <a:ext cx="8035925" cy="959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220">
                  <a:extLst>
                    <a:ext uri="{9D8B030D-6E8A-4147-A177-3AD203B41FA5}">
                      <a16:colId xmlns:a16="http://schemas.microsoft.com/office/drawing/2014/main" val="2422982596"/>
                    </a:ext>
                  </a:extLst>
                </a:gridCol>
                <a:gridCol w="1704207">
                  <a:extLst>
                    <a:ext uri="{9D8B030D-6E8A-4147-A177-3AD203B41FA5}">
                      <a16:colId xmlns:a16="http://schemas.microsoft.com/office/drawing/2014/main" val="1301568734"/>
                    </a:ext>
                  </a:extLst>
                </a:gridCol>
                <a:gridCol w="1658640">
                  <a:extLst>
                    <a:ext uri="{9D8B030D-6E8A-4147-A177-3AD203B41FA5}">
                      <a16:colId xmlns:a16="http://schemas.microsoft.com/office/drawing/2014/main" val="27380229"/>
                    </a:ext>
                  </a:extLst>
                </a:gridCol>
                <a:gridCol w="1594846">
                  <a:extLst>
                    <a:ext uri="{9D8B030D-6E8A-4147-A177-3AD203B41FA5}">
                      <a16:colId xmlns:a16="http://schemas.microsoft.com/office/drawing/2014/main" val="626874512"/>
                    </a:ext>
                  </a:extLst>
                </a:gridCol>
                <a:gridCol w="1614012">
                  <a:extLst>
                    <a:ext uri="{9D8B030D-6E8A-4147-A177-3AD203B41FA5}">
                      <a16:colId xmlns:a16="http://schemas.microsoft.com/office/drawing/2014/main" val="2500806604"/>
                    </a:ext>
                  </a:extLst>
                </a:gridCol>
              </a:tblGrid>
              <a:tr h="959645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768545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798002" y="4502765"/>
            <a:ext cx="104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76613" y="450276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/j/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99207" y="4502764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87260" y="4502763"/>
            <a:ext cx="981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/ʊ/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18188" y="4502762"/>
            <a:ext cx="74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/ɪ/ 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9bc2cee166e6b838868a3888e607564.mp4435288_compres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20300" y="878861"/>
            <a:ext cx="628650" cy="50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13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828675" y="826480"/>
            <a:ext cx="101400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 Listen and tick</a:t>
            </a:r>
            <a:r>
              <a:rPr lang="zh-CN" altLang="en-US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   ）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words with the same 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sounds.</a:t>
            </a:r>
            <a:endParaRPr lang="en-US" altLang="zh-CN" sz="2800" i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听录音，并勾</a:t>
            </a:r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出有</a:t>
            </a:r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相同发音的单词。</a:t>
            </a:r>
            <a:endParaRPr lang="zh-CN" altLang="en-US" sz="28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11583" y="934202"/>
            <a:ext cx="1080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√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28675" y="2599887"/>
            <a:ext cx="12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u: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sz="3600" dirty="0"/>
          </a:p>
        </p:txBody>
      </p:sp>
      <p:sp>
        <p:nvSpPr>
          <p:cNvPr id="5" name="圆角矩形 4"/>
          <p:cNvSpPr/>
          <p:nvPr/>
        </p:nvSpPr>
        <p:spPr>
          <a:xfrm>
            <a:off x="2076450" y="2405164"/>
            <a:ext cx="2602865" cy="1035775"/>
          </a:xfrm>
          <a:prstGeom prst="roundRect">
            <a:avLst/>
          </a:prstGeom>
          <a:gradFill flip="none" rotWithShape="1">
            <a:gsLst>
              <a:gs pos="0">
                <a:srgbClr val="5CB2E5">
                  <a:tint val="66000"/>
                  <a:satMod val="160000"/>
                </a:srgbClr>
              </a:gs>
              <a:gs pos="50000">
                <a:srgbClr val="5CB2E5">
                  <a:tint val="44500"/>
                  <a:satMod val="160000"/>
                </a:srgbClr>
              </a:gs>
              <a:gs pos="100000">
                <a:srgbClr val="5CB2E5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63457" y="2405164"/>
            <a:ext cx="22288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uicy    busy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uler     push</a:t>
            </a:r>
          </a:p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718129" y="2512281"/>
            <a:ext cx="1172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aɪ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sz="3600" dirty="0"/>
          </a:p>
        </p:txBody>
      </p:sp>
      <p:sp>
        <p:nvSpPr>
          <p:cNvPr id="8" name="圆角矩形 7"/>
          <p:cNvSpPr/>
          <p:nvPr/>
        </p:nvSpPr>
        <p:spPr>
          <a:xfrm>
            <a:off x="7204390" y="2389171"/>
            <a:ext cx="2496821" cy="1047108"/>
          </a:xfrm>
          <a:prstGeom prst="roundRect">
            <a:avLst/>
          </a:prstGeom>
          <a:gradFill flip="none" rotWithShape="1">
            <a:gsLst>
              <a:gs pos="0">
                <a:srgbClr val="39A0DF">
                  <a:tint val="66000"/>
                  <a:satMod val="160000"/>
                </a:srgbClr>
              </a:gs>
              <a:gs pos="50000">
                <a:srgbClr val="39A0DF">
                  <a:tint val="44500"/>
                  <a:satMod val="160000"/>
                </a:srgbClr>
              </a:gs>
              <a:gs pos="100000">
                <a:srgbClr val="39A0D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405687" y="2389171"/>
            <a:ext cx="22431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unny    fly 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      city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6787" y="4682651"/>
            <a:ext cx="97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076450" y="4424792"/>
            <a:ext cx="2499043" cy="1128283"/>
          </a:xfrm>
          <a:prstGeom prst="roundRect">
            <a:avLst/>
          </a:prstGeom>
          <a:gradFill flip="none" rotWithShape="1">
            <a:gsLst>
              <a:gs pos="0">
                <a:srgbClr val="5CB2E5">
                  <a:tint val="66000"/>
                  <a:satMod val="160000"/>
                </a:srgbClr>
              </a:gs>
              <a:gs pos="50000">
                <a:srgbClr val="5CB2E5">
                  <a:tint val="44500"/>
                  <a:satMod val="160000"/>
                </a:srgbClr>
              </a:gs>
              <a:gs pos="100000">
                <a:srgbClr val="5CB2E5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203288" y="4528761"/>
            <a:ext cx="2289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lue     full 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ucky   study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23559" y="4612285"/>
            <a:ext cx="86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/j/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204391" y="4424791"/>
            <a:ext cx="2606360" cy="1128283"/>
          </a:xfrm>
          <a:prstGeom prst="roundRect">
            <a:avLst/>
          </a:prstGeom>
          <a:gradFill flip="none" rotWithShape="1">
            <a:gsLst>
              <a:gs pos="0">
                <a:srgbClr val="39A0DF">
                  <a:tint val="66000"/>
                  <a:satMod val="160000"/>
                </a:srgbClr>
              </a:gs>
              <a:gs pos="50000">
                <a:srgbClr val="39A0DF">
                  <a:tint val="44500"/>
                  <a:satMod val="160000"/>
                </a:srgbClr>
              </a:gs>
              <a:gs pos="100000">
                <a:srgbClr val="39A0D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405687" y="4458396"/>
            <a:ext cx="2857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     sorry 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ry        yellow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22365" y="3158612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422365" y="2712917"/>
            <a:ext cx="530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625886" y="2750159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592424" y="3158612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353674" y="5276380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3484039" y="5276380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592424" y="480426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8872037" y="5189027"/>
            <a:ext cx="341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√</a:t>
            </a:r>
            <a:endParaRPr lang="zh-CN" altLang="en-US" dirty="0"/>
          </a:p>
        </p:txBody>
      </p:sp>
      <p:pic>
        <p:nvPicPr>
          <p:cNvPr id="23" name="8f1460e23fc62afdbe6ef9b1b5b53a0d.mp4435299_compr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01211" y="1478513"/>
            <a:ext cx="614362" cy="614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2006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" grpId="0"/>
      <p:bldP spid="4" grpId="0"/>
      <p:bldP spid="10" grpId="0"/>
      <p:bldP spid="15" grpId="0"/>
      <p:bldP spid="18" grpId="0"/>
      <p:bldP spid="19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2393" y="594498"/>
            <a:ext cx="80486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Read and choose. Then listen, check and repeat.</a:t>
            </a:r>
          </a:p>
          <a:p>
            <a:r>
              <a:rPr lang="zh-CN" altLang="en-US" sz="20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读一读，选一选。然后听录音核对，并跟读。</a:t>
            </a:r>
            <a:endParaRPr lang="zh-CN" altLang="en-US" sz="20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14110"/>
              </p:ext>
            </p:extLst>
          </p:nvPr>
        </p:nvGraphicFramePr>
        <p:xfrm>
          <a:off x="2018820" y="1363939"/>
          <a:ext cx="8128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23225087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698825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3786585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068741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89756296"/>
                    </a:ext>
                  </a:extLst>
                </a:gridCol>
              </a:tblGrid>
              <a:tr h="76797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</a:t>
                      </a: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:/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ʊ</a:t>
                      </a: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4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aɪ</a:t>
                      </a:r>
                      <a:r>
                        <a:rPr lang="en-US" altLang="zh-CN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+mn-ea"/>
                        </a:rPr>
                        <a:t>ʌ</a:t>
                      </a:r>
                      <a:r>
                        <a:rPr lang="en-US" altLang="zh-CN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/u:/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028560"/>
                  </a:ext>
                </a:extLst>
              </a:tr>
              <a:tr h="7679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/ɪ/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/f/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/h/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/s/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546507"/>
                  </a:ext>
                </a:extLst>
              </a:tr>
              <a:tr h="76797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  <a:sym typeface="+mn-ea"/>
                        </a:rPr>
                        <a:t>/ʃ/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/t/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/n/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/j/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5174609"/>
                  </a:ext>
                </a:extLst>
              </a:tr>
              <a:tr h="76797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/r/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/k/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/dʒ/</a:t>
                      </a: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9A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101419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904874" y="4617300"/>
            <a:ext cx="2562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cut /k</a:t>
            </a:r>
            <a:r>
              <a:rPr lang="zh-CN" altLang="en-US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t/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83322" y="5012290"/>
            <a:ext cx="9608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ull_______   fruit_______    hurry______   push______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suit_______    juice_______   sky_______    yummy________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72601" y="5010677"/>
            <a:ext cx="826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ʊl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00130" y="5010676"/>
            <a:ext cx="912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fru:t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94731" y="5010676"/>
            <a:ext cx="1176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'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ri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81552" y="4972575"/>
            <a:ext cx="847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ʊ</a:t>
            </a:r>
            <a:r>
              <a:rPr lang="en-US" altLang="zh-CN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ʃ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72601" y="5722379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su:t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6175" y="5722378"/>
            <a:ext cx="1099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dʒ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u:s/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18587" y="5722222"/>
            <a:ext cx="124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skaɪ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813039" y="5722221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mi/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1e8134984a08f5c3a569a25c18f0c8f0.mp4435302_compr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06074" y="771525"/>
            <a:ext cx="447675" cy="43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91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85950" y="805903"/>
            <a:ext cx="8820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Work in groups and write as many words as you can with the sounds above.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与同伴一起，用上所学的音标组成尽可能多的词汇。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564" y="2552700"/>
            <a:ext cx="3140218" cy="2333625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5057775" y="2683439"/>
            <a:ext cx="64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________________________________________________________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________________________________________________________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________________________________________________________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________________________________________________________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400425" y="5039568"/>
            <a:ext cx="7200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参考答案</a:t>
            </a:r>
            <a:r>
              <a:rPr lang="zh-CN" altLang="en-US" dirty="0" smtClean="0"/>
              <a:t>：</a:t>
            </a:r>
            <a:r>
              <a:rPr lang="en-US" altLang="zh-CN" sz="2800" dirty="0" smtClean="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shut, fight, shoot, tick, June, height, nut, night, might, must, etc.</a:t>
            </a:r>
            <a:endParaRPr lang="zh-CN" altLang="en-US" sz="2800" dirty="0">
              <a:solidFill>
                <a:srgbClr val="FF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930309" y="693072"/>
            <a:ext cx="2422491" cy="3546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b="1" dirty="0"/>
              <a:t>Learning </a:t>
            </a:r>
            <a:r>
              <a:rPr lang="en-US" altLang="zh-CN" b="1" dirty="0" smtClean="0"/>
              <a:t>Creatively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46323" y="1139415"/>
            <a:ext cx="7935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 Complete the following sentences.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补全下列句子。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30309" y="1878205"/>
            <a:ext cx="6750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Oh, my god! The horse can /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ʌt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/</a:t>
            </a:r>
            <a:r>
              <a:rPr lang="en-US" altLang="zh-CN" sz="2400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the bananas.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528842" y="1941847"/>
            <a:ext cx="1253208" cy="495349"/>
            <a:chOff x="2116667" y="7281334"/>
            <a:chExt cx="1143000" cy="457200"/>
          </a:xfrm>
        </p:grpSpPr>
        <p:cxnSp>
          <p:nvCxnSpPr>
            <p:cNvPr id="32" name="直接连接符 31"/>
            <p:cNvCxnSpPr/>
            <p:nvPr>
              <p:custDataLst>
                <p:tags r:id="rId22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23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>
              <p:custDataLst>
                <p:tags r:id="rId24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25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8896350" y="1883842"/>
            <a:ext cx="847725" cy="577016"/>
            <a:chOff x="2116667" y="7281334"/>
            <a:chExt cx="1143000" cy="457200"/>
          </a:xfrm>
        </p:grpSpPr>
        <p:cxnSp>
          <p:nvCxnSpPr>
            <p:cNvPr id="37" name="直接连接符 36"/>
            <p:cNvCxnSpPr/>
            <p:nvPr>
              <p:custDataLst>
                <p:tags r:id="rId18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>
              <p:custDataLst>
                <p:tags r:id="rId19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>
              <p:custDataLst>
                <p:tags r:id="rId20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>
              <p:custDataLst>
                <p:tags r:id="rId21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876935" y="2906352"/>
            <a:ext cx="7905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I dream of becoming a teacher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ɪn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/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ð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ə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/’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fju:t</a:t>
            </a:r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ʃ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ə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(r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836263" y="3872430"/>
            <a:ext cx="1420567" cy="514752"/>
            <a:chOff x="2116667" y="7281334"/>
            <a:chExt cx="1143000" cy="457200"/>
          </a:xfrm>
        </p:grpSpPr>
        <p:cxnSp>
          <p:nvCxnSpPr>
            <p:cNvPr id="24" name="直接连接符 23"/>
            <p:cNvCxnSpPr/>
            <p:nvPr>
              <p:custDataLst>
                <p:tags r:id="rId14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5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16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415696" y="3879783"/>
            <a:ext cx="1420567" cy="514752"/>
            <a:chOff x="2116667" y="7281334"/>
            <a:chExt cx="1143000" cy="457200"/>
          </a:xfrm>
        </p:grpSpPr>
        <p:cxnSp>
          <p:nvCxnSpPr>
            <p:cNvPr id="41" name="直接连接符 40"/>
            <p:cNvCxnSpPr/>
            <p:nvPr>
              <p:custDataLst>
                <p:tags r:id="rId10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>
              <p:custDataLst>
                <p:tags r:id="rId11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>
              <p:custDataLst>
                <p:tags r:id="rId12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>
              <p:custDataLst>
                <p:tags r:id="rId13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846323" y="5045514"/>
            <a:ext cx="975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 /’h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ri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 /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                          , or we will miss the last bus.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581842" y="5045514"/>
            <a:ext cx="1144456" cy="562308"/>
            <a:chOff x="2116667" y="7281334"/>
            <a:chExt cx="1143000" cy="457200"/>
          </a:xfrm>
        </p:grpSpPr>
        <p:cxnSp>
          <p:nvCxnSpPr>
            <p:cNvPr id="46" name="直接连接符 45"/>
            <p:cNvCxnSpPr/>
            <p:nvPr>
              <p:custDataLst>
                <p:tags r:id="rId6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>
              <p:custDataLst>
                <p:tags r:id="rId7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8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>
              <p:custDataLst>
                <p:tags r:id="rId9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3053613" y="5045184"/>
            <a:ext cx="1237856" cy="555729"/>
            <a:chOff x="2116667" y="7281334"/>
            <a:chExt cx="1143000" cy="457200"/>
          </a:xfrm>
        </p:grpSpPr>
        <p:cxnSp>
          <p:nvCxnSpPr>
            <p:cNvPr id="51" name="直接连接符 50"/>
            <p:cNvCxnSpPr/>
            <p:nvPr>
              <p:custDataLst>
                <p:tags r:id="rId2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>
              <p:custDataLst>
                <p:tags r:id="rId3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>
              <p:custDataLst>
                <p:tags r:id="rId4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>
              <p:custDataLst>
                <p:tags r:id="rId5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471" y="1913789"/>
            <a:ext cx="1006311" cy="9925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004" y="3320491"/>
            <a:ext cx="1263016" cy="14691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0" y="4998394"/>
            <a:ext cx="1665532" cy="9457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31526" y="1835903"/>
            <a:ext cx="2301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          up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92221" y="3788090"/>
            <a:ext cx="3523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  the   future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79002" y="4965816"/>
            <a:ext cx="2424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Hurry     up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09723" y="1275107"/>
            <a:ext cx="7972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We like to talk and play with each other under a /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ʊl</a:t>
            </a:r>
            <a:r>
              <a:rPr lang="en-US" altLang="zh-CN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 /</a:t>
            </a:r>
            <a:r>
              <a:rPr lang="en-US" altLang="zh-CN" sz="2400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mu:n</a:t>
            </a:r>
            <a:r>
              <a:rPr lang="en-US" altLang="zh-CN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047874" y="1931309"/>
            <a:ext cx="1965569" cy="577016"/>
            <a:chOff x="2116667" y="7281334"/>
            <a:chExt cx="1143000" cy="457200"/>
          </a:xfrm>
        </p:grpSpPr>
        <p:cxnSp>
          <p:nvCxnSpPr>
            <p:cNvPr id="15" name="直接连接符 14"/>
            <p:cNvCxnSpPr/>
            <p:nvPr>
              <p:custDataLst>
                <p:tags r:id="rId13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4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5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16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/>
          <p:cNvSpPr txBox="1"/>
          <p:nvPr/>
        </p:nvSpPr>
        <p:spPr>
          <a:xfrm>
            <a:off x="1036882" y="2923456"/>
            <a:ext cx="10668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People always want to /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ɪ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 /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ɪn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 /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sk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ɪ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 </a:t>
            </a:r>
            <a:endParaRPr lang="en-US" altLang="zh-CN" sz="2400" b="1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just like birds. 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180383" y="2923456"/>
            <a:ext cx="1420567" cy="577016"/>
            <a:chOff x="2116667" y="7281334"/>
            <a:chExt cx="1143000" cy="457200"/>
          </a:xfrm>
        </p:grpSpPr>
        <p:cxnSp>
          <p:nvCxnSpPr>
            <p:cNvPr id="26" name="直接连接符 25"/>
            <p:cNvCxnSpPr/>
            <p:nvPr>
              <p:custDataLst>
                <p:tags r:id="rId9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0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11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12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7600950" y="2932322"/>
            <a:ext cx="1420567" cy="577016"/>
            <a:chOff x="2116667" y="7281334"/>
            <a:chExt cx="1143000" cy="457200"/>
          </a:xfrm>
        </p:grpSpPr>
        <p:cxnSp>
          <p:nvCxnSpPr>
            <p:cNvPr id="31" name="直接连接符 30"/>
            <p:cNvCxnSpPr/>
            <p:nvPr>
              <p:custDataLst>
                <p:tags r:id="rId5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6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7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>
              <p:custDataLst>
                <p:tags r:id="rId8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1036882" y="4700432"/>
            <a:ext cx="8677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This /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 /’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ru:l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(r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)/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is mine, and yours      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is yellow.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013443" y="4806863"/>
            <a:ext cx="2663582" cy="577016"/>
            <a:chOff x="2116667" y="7281334"/>
            <a:chExt cx="1143000" cy="457200"/>
          </a:xfrm>
        </p:grpSpPr>
        <p:cxnSp>
          <p:nvCxnSpPr>
            <p:cNvPr id="48" name="直接连接符 47"/>
            <p:cNvCxnSpPr/>
            <p:nvPr>
              <p:custDataLst>
                <p:tags r:id="rId1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>
              <p:custDataLst>
                <p:tags r:id="rId2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>
              <p:custDataLst>
                <p:tags r:id="rId3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>
              <p:custDataLst>
                <p:tags r:id="rId4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49" y="1272531"/>
            <a:ext cx="1511725" cy="11926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074" y="2923456"/>
            <a:ext cx="1409700" cy="12964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548" y="4731254"/>
            <a:ext cx="1419226" cy="131459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52622" y="1859514"/>
            <a:ext cx="2533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 moon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89596" y="2872420"/>
            <a:ext cx="2968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 in the sky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42058" y="4770366"/>
            <a:ext cx="1838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lue ruler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28825" y="990600"/>
            <a:ext cx="8477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Try to read the sayings and match them with the meanings.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朗读谚语并匹配含义。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466851" y="1962150"/>
            <a:ext cx="6096000" cy="1990725"/>
          </a:xfrm>
          <a:prstGeom prst="roundRect">
            <a:avLst/>
          </a:prstGeom>
          <a:noFill/>
          <a:ln w="19050">
            <a:solidFill>
              <a:srgbClr val="F990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85913" y="2171700"/>
            <a:ext cx="5857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Behind bad luck comes good luck.</a:t>
            </a:r>
          </a:p>
          <a:p>
            <a:endParaRPr lang="en-US" altLang="zh-C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Learn young, learn fair.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57350" y="4462760"/>
            <a:ext cx="4533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A. </a:t>
            </a:r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为学趁年轻，既学须学好。</a:t>
            </a:r>
            <a:endParaRPr lang="zh-CN" altLang="en-US" sz="28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57350" y="5305425"/>
            <a:ext cx="4895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B. </a:t>
            </a:r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塞翁失马，焉知非福。</a:t>
            </a:r>
            <a:endParaRPr lang="zh-CN" altLang="en-US" sz="28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19950" y="4782205"/>
            <a:ext cx="382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参考答案</a:t>
            </a:r>
            <a:r>
              <a:rPr lang="zh-CN" altLang="en-US" dirty="0" smtClean="0"/>
              <a:t>：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777507" y="615155"/>
            <a:ext cx="8639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Listen and mark</a:t>
            </a: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）</a:t>
            </a:r>
            <a:r>
              <a:rPr lang="en-US" altLang="zh-CN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linking sounds. Then sing the songs aloud. 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听歌并标出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）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连读部分，然后大声的唱出来。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弧形 17"/>
          <p:cNvSpPr/>
          <p:nvPr/>
        </p:nvSpPr>
        <p:spPr>
          <a:xfrm rot="8580000">
            <a:off x="4893875" y="476680"/>
            <a:ext cx="538440" cy="5181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935045" y="1511661"/>
            <a:ext cx="4686300" cy="430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 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 Your Kite Fly High</a:t>
            </a:r>
          </a:p>
          <a:p>
            <a:endParaRPr lang="en-US" altLang="zh-CN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Fly, fly, fly your kite.</a:t>
            </a:r>
          </a:p>
          <a:p>
            <a:pPr>
              <a:lnSpc>
                <a:spcPts val="2900"/>
              </a:lnSpc>
            </a:pPr>
            <a:endParaRPr lang="en-US" altLang="zh-C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High in the sky!</a:t>
            </a:r>
          </a:p>
          <a:p>
            <a:pPr>
              <a:lnSpc>
                <a:spcPts val="2900"/>
              </a:lnSpc>
            </a:pPr>
            <a:endParaRPr lang="en-US" altLang="zh-C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Up and down.</a:t>
            </a:r>
          </a:p>
          <a:p>
            <a:pPr>
              <a:lnSpc>
                <a:spcPts val="2900"/>
              </a:lnSpc>
            </a:pPr>
            <a:endParaRPr lang="en-US" altLang="zh-C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Round and round.</a:t>
            </a:r>
          </a:p>
          <a:p>
            <a:pPr>
              <a:lnSpc>
                <a:spcPts val="2900"/>
              </a:lnSpc>
            </a:pPr>
            <a:endParaRPr lang="en-US" altLang="zh-C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Let your kite fly high.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弧形 5"/>
          <p:cNvSpPr/>
          <p:nvPr/>
        </p:nvSpPr>
        <p:spPr>
          <a:xfrm rot="8580000">
            <a:off x="6100450" y="950017"/>
            <a:ext cx="343523" cy="509581"/>
          </a:xfrm>
          <a:prstGeom prst="arc">
            <a:avLst>
              <a:gd name="adj1" fmla="val 13816052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2343150"/>
            <a:ext cx="3924300" cy="2971800"/>
          </a:xfrm>
          <a:prstGeom prst="rect">
            <a:avLst/>
          </a:prstGeom>
        </p:spPr>
      </p:pic>
      <p:sp>
        <p:nvSpPr>
          <p:cNvPr id="8" name="弧形 7"/>
          <p:cNvSpPr/>
          <p:nvPr/>
        </p:nvSpPr>
        <p:spPr>
          <a:xfrm rot="8580000">
            <a:off x="6002991" y="2331245"/>
            <a:ext cx="538440" cy="5181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弧形 8"/>
          <p:cNvSpPr/>
          <p:nvPr/>
        </p:nvSpPr>
        <p:spPr>
          <a:xfrm rot="8580000">
            <a:off x="6293504" y="5248705"/>
            <a:ext cx="538440" cy="5181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d0c821fe1393360305f961f7125860f1.mp4435307_compr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65344" y="1511661"/>
            <a:ext cx="619617" cy="7454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03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 animBg="1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81472" y="974453"/>
            <a:ext cx="64484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Want to Build a Snowman?</a:t>
            </a:r>
          </a:p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want to build a snowman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Come on! Let’s go and play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 never see you anymore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Come out of the door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It’s like you’ve gone away.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60" y="2038350"/>
            <a:ext cx="3386114" cy="3095625"/>
          </a:xfrm>
          <a:prstGeom prst="rect">
            <a:avLst/>
          </a:prstGeom>
        </p:spPr>
      </p:pic>
      <p:sp>
        <p:nvSpPr>
          <p:cNvPr id="4" name="弧形 3"/>
          <p:cNvSpPr/>
          <p:nvPr/>
        </p:nvSpPr>
        <p:spPr>
          <a:xfrm rot="8580000">
            <a:off x="4939649" y="1025321"/>
            <a:ext cx="570720" cy="45950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弧形 4"/>
          <p:cNvSpPr/>
          <p:nvPr/>
        </p:nvSpPr>
        <p:spPr>
          <a:xfrm rot="8580000">
            <a:off x="7507393" y="1848279"/>
            <a:ext cx="538440" cy="5181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8580000">
            <a:off x="7507392" y="2676892"/>
            <a:ext cx="538440" cy="5181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8580000">
            <a:off x="5364817" y="5262876"/>
            <a:ext cx="538440" cy="5181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6bc231f376fafb8ea210f560a54bf4c0.mp4435308_compr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77500" y="980434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64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8" y="685155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806730" y="1074430"/>
            <a:ext cx="101400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 Listen</a:t>
            </a:r>
            <a:r>
              <a:rPr lang="en-US" altLang="zh-CN" sz="24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repeat and choose the correct sound of 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letters “</a:t>
            </a:r>
            <a:r>
              <a:rPr lang="en-US" altLang="zh-CN" sz="2400" i="1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ui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”.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听录音跟读，并选出字母组合“</a:t>
            </a:r>
            <a:r>
              <a:rPr lang="en-US" altLang="zh-CN" sz="2400" dirty="0" err="1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ui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”的正确发音。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剪去对角的矩形 1"/>
          <p:cNvSpPr/>
          <p:nvPr/>
        </p:nvSpPr>
        <p:spPr>
          <a:xfrm>
            <a:off x="1098057" y="1926760"/>
            <a:ext cx="9398494" cy="1327587"/>
          </a:xfrm>
          <a:prstGeom prst="snip2DiagRect">
            <a:avLst/>
          </a:prstGeom>
          <a:gradFill flip="none" rotWithShape="1">
            <a:gsLst>
              <a:gs pos="0">
                <a:srgbClr val="5CB2E5">
                  <a:tint val="66000"/>
                  <a:satMod val="160000"/>
                  <a:tint val="66000"/>
                  <a:satMod val="160000"/>
                </a:srgbClr>
              </a:gs>
              <a:gs pos="50000">
                <a:srgbClr val="5CB2E5">
                  <a:tint val="66000"/>
                  <a:satMod val="160000"/>
                  <a:tint val="44500"/>
                  <a:satMod val="160000"/>
                </a:srgbClr>
              </a:gs>
              <a:gs pos="100000">
                <a:srgbClr val="5CB2E5">
                  <a:tint val="66000"/>
                  <a:satMod val="160000"/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66811" y="2119649"/>
            <a:ext cx="91963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              B. /u:/               C. /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ʊ/                  D. /ɪ/</a:t>
            </a:r>
            <a:endParaRPr lang="en-US" altLang="zh-C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endParaRPr lang="zh-CN" altLang="en-US" dirty="0"/>
          </a:p>
        </p:txBody>
      </p:sp>
      <p:sp>
        <p:nvSpPr>
          <p:cNvPr id="6" name="单圆角矩形 5"/>
          <p:cNvSpPr/>
          <p:nvPr/>
        </p:nvSpPr>
        <p:spPr>
          <a:xfrm>
            <a:off x="1209509" y="3408322"/>
            <a:ext cx="9334500" cy="1914525"/>
          </a:xfrm>
          <a:prstGeom prst="round1Rect">
            <a:avLst/>
          </a:prstGeom>
          <a:noFill/>
          <a:ln w="19050">
            <a:solidFill>
              <a:srgbClr val="F990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68455" y="3673086"/>
            <a:ext cx="8994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 the g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                2) feel g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lty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b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uil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a house                 4) a strong, powerfully b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 man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68455" y="556850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参考答案</a:t>
            </a:r>
            <a:r>
              <a:rPr lang="zh-CN" altLang="en-US" dirty="0" smtClean="0"/>
              <a:t>：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6cee3df38cf8784c04c732ebd62456b8.mp4435310_compres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43589" y="1351795"/>
            <a:ext cx="591161" cy="6675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4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848553" y="1266029"/>
            <a:ext cx="101400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2</a:t>
            </a:r>
            <a:r>
              <a:rPr lang="en-US" altLang="zh-CN" sz="3200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Listen and repeat. Notice the stressed syllables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听一听，读一读，并注意重读音节。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5228" y="2523030"/>
            <a:ext cx="10219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/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    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/o         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o/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uild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a 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house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build  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You’d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it.</a:t>
            </a:r>
          </a:p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rink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the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juice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Fresh juice  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A  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orange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juice.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me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  bought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I      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hope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suits 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them.            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347259" y="4872061"/>
            <a:ext cx="1065195" cy="1335307"/>
          </a:xfrm>
          <a:prstGeom prst="rect">
            <a:avLst/>
          </a:prstGeom>
        </p:spPr>
      </p:pic>
      <p:pic>
        <p:nvPicPr>
          <p:cNvPr id="3" name="892c96ba4da0672e606388884667ea9f.mp4435314_compres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17059" y="963134"/>
            <a:ext cx="660400" cy="48164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743778" y="655774"/>
            <a:ext cx="95908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Read and find the words with the certain sound and write them in the right column. Then listen, check and repeat</a:t>
            </a:r>
            <a:r>
              <a:rPr lang="en-US" altLang="zh-CN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阅读短文，找出表格中要求的发音，并把单词写在对应的方框里。然后，听录音核对，并跟读。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557" y="1619964"/>
            <a:ext cx="93908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Mrs. Blue holds yard sales every year to clear out things in the house. She plans to have one this Tuesday afternoon. There are many things on sale like a yellow ruler, a blue cup and some lucky cards. Look! There is a duck toy. It is so cute that I want to take it home.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722318"/>
              </p:ext>
            </p:extLst>
          </p:nvPr>
        </p:nvGraphicFramePr>
        <p:xfrm>
          <a:off x="1420999" y="3752850"/>
          <a:ext cx="8542152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538">
                  <a:extLst>
                    <a:ext uri="{9D8B030D-6E8A-4147-A177-3AD203B41FA5}">
                      <a16:colId xmlns:a16="http://schemas.microsoft.com/office/drawing/2014/main" val="2262552838"/>
                    </a:ext>
                  </a:extLst>
                </a:gridCol>
                <a:gridCol w="2135538">
                  <a:extLst>
                    <a:ext uri="{9D8B030D-6E8A-4147-A177-3AD203B41FA5}">
                      <a16:colId xmlns:a16="http://schemas.microsoft.com/office/drawing/2014/main" val="852347458"/>
                    </a:ext>
                  </a:extLst>
                </a:gridCol>
                <a:gridCol w="2135538">
                  <a:extLst>
                    <a:ext uri="{9D8B030D-6E8A-4147-A177-3AD203B41FA5}">
                      <a16:colId xmlns:a16="http://schemas.microsoft.com/office/drawing/2014/main" val="2413650329"/>
                    </a:ext>
                  </a:extLst>
                </a:gridCol>
                <a:gridCol w="2135538">
                  <a:extLst>
                    <a:ext uri="{9D8B030D-6E8A-4147-A177-3AD203B41FA5}">
                      <a16:colId xmlns:a16="http://schemas.microsoft.com/office/drawing/2014/main" val="95394763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800" b="0" dirty="0" err="1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</a:t>
                      </a:r>
                      <a:r>
                        <a:rPr lang="en-US" altLang="zh-CN" sz="2800" b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:/</a:t>
                      </a:r>
                      <a:endParaRPr lang="zh-CN" altLang="en-US" sz="2800" b="0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baseline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/j/</a:t>
                      </a:r>
                      <a:endParaRPr lang="zh-CN" altLang="en-US" sz="2800" b="0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/u:/</a:t>
                      </a:r>
                      <a:endParaRPr lang="zh-CN" altLang="en-US" sz="2800" b="0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0" kern="120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800" b="0" kern="120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+mn-ea"/>
                        </a:rPr>
                        <a:t>ʌ</a:t>
                      </a:r>
                      <a:r>
                        <a:rPr lang="en-US" altLang="zh-CN" sz="2800" b="0" kern="120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985375"/>
                  </a:ext>
                </a:extLst>
              </a:tr>
              <a:tr h="172755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       </a:t>
                      </a:r>
                      <a:r>
                        <a:rPr lang="en-US" altLang="zh-CN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Blue  </a:t>
                      </a:r>
                      <a:r>
                        <a:rPr lang="en-US" altLang="zh-CN" dirty="0" smtClean="0"/>
                        <a:t>    </a:t>
                      </a:r>
                    </a:p>
                    <a:p>
                      <a:endParaRPr lang="en-US" altLang="zh-CN" dirty="0" smtClean="0"/>
                    </a:p>
                    <a:p>
                      <a:endParaRPr lang="en-US" altLang="zh-CN" dirty="0" smtClean="0"/>
                    </a:p>
                    <a:p>
                      <a:endParaRPr lang="en-US" altLang="zh-CN" dirty="0" smtClean="0"/>
                    </a:p>
                    <a:p>
                      <a:endParaRPr lang="en-US" altLang="zh-CN" dirty="0" smtClean="0"/>
                    </a:p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966854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785387" y="4659077"/>
            <a:ext cx="1571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</a:t>
            </a:r>
          </a:p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cute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5701" y="4514454"/>
            <a:ext cx="13335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</a:t>
            </a:r>
          </a:p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39643" y="4671169"/>
            <a:ext cx="16945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fternoon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uler</a:t>
            </a:r>
          </a:p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88141" y="4394171"/>
            <a:ext cx="152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uck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ucky</a:t>
            </a:r>
          </a:p>
          <a:p>
            <a:endParaRPr lang="zh-CN" altLang="en-US" dirty="0"/>
          </a:p>
        </p:txBody>
      </p:sp>
      <p:pic>
        <p:nvPicPr>
          <p:cNvPr id="5" name="33ebde7bd47097ef17980a840f45b48d.mp4435319_compres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37378" y="827620"/>
            <a:ext cx="555625" cy="555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684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29064" y="625483"/>
            <a:ext cx="92765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4. 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Find the words with the target letter in a dictionary. Then make up short stories with the words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根据目标字母在字典里查找相关单词，然后根据这些单词编一编小故事。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961730"/>
              </p:ext>
            </p:extLst>
          </p:nvPr>
        </p:nvGraphicFramePr>
        <p:xfrm>
          <a:off x="1108075" y="2085975"/>
          <a:ext cx="8578850" cy="3203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3250">
                  <a:extLst>
                    <a:ext uri="{9D8B030D-6E8A-4147-A177-3AD203B41FA5}">
                      <a16:colId xmlns:a16="http://schemas.microsoft.com/office/drawing/2014/main" val="2211842862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1079037597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1941965144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61718735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251494699"/>
                    </a:ext>
                  </a:extLst>
                </a:gridCol>
              </a:tblGrid>
              <a:tr h="5520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Nouns</a:t>
                      </a:r>
                      <a:endParaRPr lang="zh-CN" altLang="en-US" sz="28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Verbs</a:t>
                      </a:r>
                      <a:endParaRPr lang="zh-CN" altLang="en-US" sz="28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Adjective</a:t>
                      </a:r>
                      <a:endParaRPr lang="zh-CN" altLang="en-US" sz="28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Adverb</a:t>
                      </a:r>
                      <a:endParaRPr lang="zh-CN" altLang="en-US" sz="28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CN" altLang="en-US" sz="28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30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altLang="zh-CN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rabbit</a:t>
                      </a:r>
                    </a:p>
                    <a:p>
                      <a:pPr algn="l"/>
                      <a:endParaRPr lang="en-US" altLang="zh-CN" sz="2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altLang="zh-CN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son </a:t>
                      </a:r>
                    </a:p>
                    <a:p>
                      <a:pPr algn="l"/>
                      <a:endParaRPr lang="en-US" altLang="zh-CN" sz="2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altLang="zh-CN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t_____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run</a:t>
                      </a:r>
                    </a:p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</a:p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</a:t>
                      </a:r>
                    </a:p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</a:p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really</a:t>
                      </a:r>
                    </a:p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</a:p>
                    <a:p>
                      <a:pPr algn="ctr"/>
                      <a:endParaRPr lang="en-US" altLang="zh-C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</a:p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1432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83044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753920" y="541214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591995" y="834077"/>
            <a:ext cx="101400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Try to work out the rules.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试</a:t>
            </a:r>
            <a:r>
              <a:rPr lang="zh-CN" altLang="en-US" sz="2400" dirty="0">
                <a:latin typeface="华文仿宋" panose="02010600040101010101" pitchFamily="2" charset="-122"/>
                <a:ea typeface="华文仿宋" panose="02010600040101010101" pitchFamily="2" charset="-122"/>
              </a:rPr>
              <a:t>着找出规律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82005" y="1371569"/>
            <a:ext cx="10050049" cy="5005626"/>
          </a:xfrm>
          <a:prstGeom prst="roundRect">
            <a:avLst/>
          </a:prstGeom>
          <a:gradFill flip="none" rotWithShape="1">
            <a:gsLst>
              <a:gs pos="0">
                <a:srgbClr val="5CB2E5">
                  <a:tint val="66000"/>
                  <a:satMod val="160000"/>
                </a:srgbClr>
              </a:gs>
              <a:gs pos="50000">
                <a:srgbClr val="5CB2E5">
                  <a:tint val="44500"/>
                  <a:satMod val="160000"/>
                </a:srgbClr>
              </a:gs>
              <a:gs pos="100000">
                <a:srgbClr val="5CB2E5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AutoNum type="arabicParenR"/>
            </a:pP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pronounce the letter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u”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 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Tuesday, useless</a:t>
            </a:r>
            <a:r>
              <a:rPr lang="zh-C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as ____  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rule;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luck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hurry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as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put, pull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push.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 can pronounce the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suit, fruit</a:t>
            </a:r>
            <a:r>
              <a:rPr lang="zh-C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juice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We can pronounce the letters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____  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as /I/ 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busy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as ____  in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fly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81675" y="1833547"/>
            <a:ext cx="1190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19250" y="2533650"/>
            <a:ext cx="94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62600" y="2557135"/>
            <a:ext cx="67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305800" y="2533650"/>
            <a:ext cx="1657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/ʊ/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93593" y="4004311"/>
            <a:ext cx="690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93593" y="4663410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/j/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90925" y="544417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aɪ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30056" y="1370491"/>
            <a:ext cx="10825359" cy="47833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658908" y="857385"/>
            <a:ext cx="10140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Tick</a:t>
            </a:r>
            <a:r>
              <a:rPr lang="en-US" altLang="zh-CN" sz="24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(√) what you can do.</a:t>
            </a:r>
            <a:r>
              <a:rPr lang="zh-CN" altLang="en-US" sz="2000" dirty="0">
                <a:latin typeface="华文仿宋" panose="02010600040101010101" pitchFamily="2" charset="-122"/>
                <a:ea typeface="华文仿宋" panose="02010600040101010101" pitchFamily="2" charset="-122"/>
              </a:rPr>
              <a:t>看看你今天学会了什么</a:t>
            </a:r>
            <a:r>
              <a:rPr lang="zh-CN" altLang="en-US" sz="2400" dirty="0"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39205" y="1535234"/>
            <a:ext cx="2038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I can...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912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704930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20753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30056" y="2260043"/>
            <a:ext cx="5837832" cy="388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words with the letters “u” “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and “y”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correctly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syllables, stress and linking sounds in speaking skillfully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passage skillfully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words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phrases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sounds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sound of the letters “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”;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up the words in a dictionary effectively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9335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4780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40225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5670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77411" y="5111571"/>
            <a:ext cx="4502544" cy="257175"/>
            <a:chOff x="6577411" y="5129761"/>
            <a:chExt cx="4502544" cy="257175"/>
          </a:xfrm>
        </p:grpSpPr>
        <p:sp>
          <p:nvSpPr>
            <p:cNvPr id="40" name="矩形 39"/>
            <p:cNvSpPr/>
            <p:nvPr/>
          </p:nvSpPr>
          <p:spPr>
            <a:xfrm>
              <a:off x="6577411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860505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169399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0517980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77411" y="5656085"/>
            <a:ext cx="4502544" cy="257175"/>
            <a:chOff x="6577411" y="5656085"/>
            <a:chExt cx="4502544" cy="257175"/>
          </a:xfrm>
        </p:grpSpPr>
        <p:sp>
          <p:nvSpPr>
            <p:cNvPr id="44" name="矩形 43"/>
            <p:cNvSpPr/>
            <p:nvPr/>
          </p:nvSpPr>
          <p:spPr>
            <a:xfrm>
              <a:off x="6577411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7860505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9169399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0517980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Write </a:t>
            </a:r>
            <a:r>
              <a:rPr lang="en-US" altLang="zh-CN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our </a:t>
            </a:r>
            <a:r>
              <a:rPr lang="en-US" altLang="zh-CN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learning log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完成</a:t>
            </a:r>
            <a:r>
              <a:rPr lang="zh-CN" altLang="en-US" sz="2400" dirty="0">
                <a:latin typeface="华文仿宋" panose="02010600040101010101" pitchFamily="2" charset="-122"/>
                <a:ea typeface="华文仿宋" panose="02010600040101010101" pitchFamily="2" charset="-122"/>
              </a:rPr>
              <a:t>学习日志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247775" y="2039268"/>
            <a:ext cx="6267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1 ) 学</a:t>
            </a:r>
            <a:r>
              <a:rPr lang="zh-CN" altLang="en-US" sz="2400" dirty="0">
                <a:latin typeface="华文仿宋" panose="02010600040101010101" pitchFamily="2" charset="-122"/>
                <a:ea typeface="华文仿宋" panose="02010600040101010101" pitchFamily="2" charset="-122"/>
              </a:rPr>
              <a:t>完本课后你有什么收获呢?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7067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2 ) </a:t>
            </a:r>
            <a:r>
              <a:rPr lang="zh-CN" altLang="en-US" sz="2400" dirty="0">
                <a:latin typeface="华文仿宋" panose="02010600040101010101" pitchFamily="2" charset="-122"/>
                <a:ea typeface="华文仿宋" panose="02010600040101010101" pitchFamily="2" charset="-122"/>
              </a:rPr>
              <a:t>学完本课后你还有什么疑惑呢? 大胆写下来吧!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thanks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I5NWNlOWU1MzAwYTJjMzE5OGQzMDJkNjI0N2RjN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95*198"/>
  <p:tag name="TABLE_ENDDRAG_RECT" val="90*166*795*1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1528</Words>
  <Application>Microsoft Office PowerPoint</Application>
  <PresentationFormat>宽屏</PresentationFormat>
  <Paragraphs>287</Paragraphs>
  <Slides>20</Slides>
  <Notes>11</Notes>
  <HiddenSlides>0</HiddenSlides>
  <MMClips>10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等线</vt:lpstr>
      <vt:lpstr>等线 Light</vt:lpstr>
      <vt:lpstr>黑体</vt:lpstr>
      <vt:lpstr>华文仿宋</vt:lpstr>
      <vt:lpstr>宋体</vt:lpstr>
      <vt:lpstr>微软雅黑</vt:lpstr>
      <vt:lpstr>字体视界-小妖精字体</vt:lpstr>
      <vt:lpstr>字体视界-遇见字体</vt:lpstr>
      <vt:lpstr>Arial</vt:lpstr>
      <vt:lpstr>Arial Black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dell</cp:lastModifiedBy>
  <cp:revision>308</cp:revision>
  <dcterms:created xsi:type="dcterms:W3CDTF">2020-02-26T05:49:00Z</dcterms:created>
  <dcterms:modified xsi:type="dcterms:W3CDTF">2023-10-06T02:11:20Z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7223474324C14FF0A967CE9C19E5C042_13</vt:lpwstr>
  </property>
  <property fmtid="{D5CDD505-2E9C-101B-9397-08002B2CF9AE}" pid="3" name="KSOProductBuildVer">
    <vt:lpwstr>2052-12.1.0.15374</vt:lpwstr>
  </property>
</Properties>
</file>