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8" r:id="rId3"/>
    <p:sldId id="312" r:id="rId4"/>
    <p:sldId id="349" r:id="rId5"/>
    <p:sldId id="348" r:id="rId6"/>
    <p:sldId id="347" r:id="rId7"/>
    <p:sldId id="310" r:id="rId8"/>
    <p:sldId id="302" r:id="rId9"/>
    <p:sldId id="376" r:id="rId10"/>
    <p:sldId id="370" r:id="rId11"/>
    <p:sldId id="369" r:id="rId12"/>
    <p:sldId id="377" r:id="rId13"/>
    <p:sldId id="397" r:id="rId14"/>
    <p:sldId id="371" r:id="rId15"/>
    <p:sldId id="398" r:id="rId16"/>
    <p:sldId id="372" r:id="rId17"/>
    <p:sldId id="399" r:id="rId18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97FEFD"/>
    <a:srgbClr val="6B9CCB"/>
    <a:srgbClr val="E6E6E6"/>
    <a:srgbClr val="4C80B9"/>
    <a:srgbClr val="0056AC"/>
    <a:srgbClr val="005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93" autoAdjust="0"/>
    <p:restoredTop sz="94660"/>
  </p:normalViewPr>
  <p:slideViewPr>
    <p:cSldViewPr snapToGrid="0">
      <p:cViewPr>
        <p:scale>
          <a:sx n="66" d="100"/>
          <a:sy n="66" d="100"/>
        </p:scale>
        <p:origin x="54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0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99596-8CD9-41FC-8FDF-A8339846E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A2E77-E109-476C-9C88-794C5F6200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tags" Target="../tags/tag8.xm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/>
          <a:stretch>
            <a:fillRect/>
          </a:stretch>
        </p:blipFill>
        <p:spPr>
          <a:xfrm rot="14724276">
            <a:off x="4135639" y="1413074"/>
            <a:ext cx="4024862" cy="6722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" b="43584"/>
          <a:stretch>
            <a:fillRect/>
          </a:stretch>
        </p:blipFill>
        <p:spPr>
          <a:xfrm rot="2137753">
            <a:off x="4781550" y="-3136265"/>
            <a:ext cx="5067935" cy="6184900"/>
          </a:xfrm>
          <a:custGeom>
            <a:avLst/>
            <a:gdLst>
              <a:gd name="connsiteX0" fmla="*/ 0 w 6397734"/>
              <a:gd name="connsiteY0" fmla="*/ 0 h 7807214"/>
              <a:gd name="connsiteX1" fmla="*/ 2141610 w 6397734"/>
              <a:gd name="connsiteY1" fmla="*/ 1 h 7807214"/>
              <a:gd name="connsiteX2" fmla="*/ 167937 w 6397734"/>
              <a:gd name="connsiteY2" fmla="*/ 1414535 h 7807214"/>
              <a:gd name="connsiteX3" fmla="*/ 2078793 w 6397734"/>
              <a:gd name="connsiteY3" fmla="*/ 4080718 h 7807214"/>
              <a:gd name="connsiteX4" fmla="*/ 6397734 w 6397734"/>
              <a:gd name="connsiteY4" fmla="*/ 985327 h 7807214"/>
              <a:gd name="connsiteX5" fmla="*/ 6397734 w 6397734"/>
              <a:gd name="connsiteY5" fmla="*/ 7807214 h 7807214"/>
              <a:gd name="connsiteX6" fmla="*/ 0 w 6397734"/>
              <a:gd name="connsiteY6" fmla="*/ 7807214 h 780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97734" h="7807214">
                <a:moveTo>
                  <a:pt x="0" y="0"/>
                </a:moveTo>
                <a:lnTo>
                  <a:pt x="2141610" y="1"/>
                </a:lnTo>
                <a:lnTo>
                  <a:pt x="167937" y="1414535"/>
                </a:lnTo>
                <a:lnTo>
                  <a:pt x="2078793" y="4080718"/>
                </a:lnTo>
                <a:lnTo>
                  <a:pt x="6397734" y="985327"/>
                </a:lnTo>
                <a:lnTo>
                  <a:pt x="6397734" y="7807214"/>
                </a:lnTo>
                <a:lnTo>
                  <a:pt x="0" y="7807214"/>
                </a:lnTo>
                <a:close/>
              </a:path>
            </a:pathLst>
          </a:custGeom>
        </p:spPr>
      </p:pic>
      <p:sp>
        <p:nvSpPr>
          <p:cNvPr id="31" name="矩形 30"/>
          <p:cNvSpPr/>
          <p:nvPr/>
        </p:nvSpPr>
        <p:spPr>
          <a:xfrm>
            <a:off x="0" y="450850"/>
            <a:ext cx="12192000" cy="564007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80360" y="4482465"/>
            <a:ext cx="76835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江油实验学校</a:t>
            </a:r>
            <a:r>
              <a:rPr lang="en-US" altLang="zh-CN" sz="3200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谢东升</a:t>
            </a:r>
            <a:endParaRPr lang="zh-CN" altLang="en-US" sz="3200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33143" y="2770526"/>
            <a:ext cx="10369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828"/>
          <a:stretch>
            <a:fillRect/>
          </a:stretch>
        </p:blipFill>
        <p:spPr>
          <a:xfrm>
            <a:off x="11341100" y="0"/>
            <a:ext cx="850900" cy="6285865"/>
          </a:xfrm>
          <a:custGeom>
            <a:avLst/>
            <a:gdLst>
              <a:gd name="connsiteX0" fmla="*/ 0 w 1501424"/>
              <a:gd name="connsiteY0" fmla="*/ 0 h 9173958"/>
              <a:gd name="connsiteX1" fmla="*/ 1501424 w 1501424"/>
              <a:gd name="connsiteY1" fmla="*/ 0 h 9173958"/>
              <a:gd name="connsiteX2" fmla="*/ 1501424 w 1501424"/>
              <a:gd name="connsiteY2" fmla="*/ 9173958 h 9173958"/>
              <a:gd name="connsiteX3" fmla="*/ 0 w 1501424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1424" h="9173958">
                <a:moveTo>
                  <a:pt x="0" y="0"/>
                </a:moveTo>
                <a:lnTo>
                  <a:pt x="1501424" y="0"/>
                </a:lnTo>
                <a:lnTo>
                  <a:pt x="1501424" y="9173958"/>
                </a:lnTo>
                <a:lnTo>
                  <a:pt x="0" y="9173958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498"/>
          <a:stretch>
            <a:fillRect/>
          </a:stretch>
        </p:blipFill>
        <p:spPr>
          <a:xfrm flipH="1">
            <a:off x="0" y="0"/>
            <a:ext cx="955040" cy="6285865"/>
          </a:xfrm>
          <a:custGeom>
            <a:avLst/>
            <a:gdLst>
              <a:gd name="connsiteX0" fmla="*/ 1515492 w 1515492"/>
              <a:gd name="connsiteY0" fmla="*/ 0 h 9173958"/>
              <a:gd name="connsiteX1" fmla="*/ 0 w 1515492"/>
              <a:gd name="connsiteY1" fmla="*/ 0 h 9173958"/>
              <a:gd name="connsiteX2" fmla="*/ 0 w 1515492"/>
              <a:gd name="connsiteY2" fmla="*/ 9173958 h 9173958"/>
              <a:gd name="connsiteX3" fmla="*/ 1515492 w 1515492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492" h="9173958">
                <a:moveTo>
                  <a:pt x="1515492" y="0"/>
                </a:moveTo>
                <a:lnTo>
                  <a:pt x="0" y="0"/>
                </a:lnTo>
                <a:lnTo>
                  <a:pt x="0" y="9173958"/>
                </a:lnTo>
                <a:lnTo>
                  <a:pt x="1515492" y="9173958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789430" y="1833245"/>
            <a:ext cx="9387205" cy="23069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en-US" altLang="zh-CN" sz="7200" b="1">
                <a:gradFill>
                  <a:gsLst>
                    <a:gs pos="0">
                      <a:srgbClr val="9EE256"/>
                    </a:gs>
                    <a:gs pos="100000">
                      <a:srgbClr val="52762D"/>
                    </a:gs>
                  </a:gsLst>
                  <a:lin scaled="0"/>
                </a:gradFill>
                <a:effectLst/>
              </a:rPr>
              <a:t>2022</a:t>
            </a:r>
            <a:r>
              <a:rPr lang="zh-CN" altLang="en-US" sz="7200" b="1">
                <a:gradFill>
                  <a:gsLst>
                    <a:gs pos="0">
                      <a:srgbClr val="9EE256"/>
                    </a:gs>
                    <a:gs pos="100000">
                      <a:srgbClr val="52762D"/>
                    </a:gs>
                  </a:gsLst>
                  <a:lin scaled="0"/>
                </a:gradFill>
                <a:effectLst/>
              </a:rPr>
              <a:t>年绵阳中考语文试题分析暨复习建议</a:t>
            </a:r>
            <a:endParaRPr lang="zh-CN" altLang="en-US" sz="7200" b="1">
              <a:gradFill>
                <a:gsLst>
                  <a:gs pos="0">
                    <a:srgbClr val="9EE256"/>
                  </a:gs>
                  <a:gs pos="100000">
                    <a:srgbClr val="52762D"/>
                  </a:gs>
                </a:gsLst>
                <a:lin scaled="0"/>
              </a:gradFill>
              <a:effectLst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40" y="45085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/>
          <a:stretch>
            <a:fillRect/>
          </a:stretch>
        </p:blipFill>
        <p:spPr>
          <a:xfrm rot="14724276">
            <a:off x="4554220" y="1748155"/>
            <a:ext cx="3359785" cy="672274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817880"/>
            <a:ext cx="12192000" cy="517779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79129" y="703023"/>
            <a:ext cx="997712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rgbClr val="0054A6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rPr>
              <a:t>一、中考试题分析</a:t>
            </a:r>
            <a:endParaRPr lang="zh-CN" altLang="en-US" sz="9600" b="1" dirty="0">
              <a:solidFill>
                <a:srgbClr val="0054A6"/>
              </a:solidFill>
              <a:latin typeface="腾祥铁山楷书简" panose="01010104010101010101" pitchFamily="2" charset="-122"/>
              <a:ea typeface="腾祥铁山楷书简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65935" y="2494280"/>
            <a:ext cx="879284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（一）题型和考查内容相对稳定，符合教育部</a:t>
            </a:r>
            <a:r>
              <a:rPr lang="en-US" altLang="zh-CN" sz="60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“</a:t>
            </a:r>
            <a:r>
              <a:rPr lang="zh-CN" altLang="en-US" sz="60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坚决防止偏题怪题的要求</a:t>
            </a:r>
            <a:r>
              <a:rPr lang="en-US" altLang="zh-CN" sz="60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”</a:t>
            </a:r>
            <a:r>
              <a:rPr lang="zh-CN" altLang="en-US" sz="60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。</a:t>
            </a:r>
            <a:endParaRPr lang="zh-CN" altLang="en-US" sz="60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828" b="16963"/>
          <a:stretch>
            <a:fillRect/>
          </a:stretch>
        </p:blipFill>
        <p:spPr>
          <a:xfrm>
            <a:off x="11077575" y="2127885"/>
            <a:ext cx="1114425" cy="4730115"/>
          </a:xfrm>
          <a:custGeom>
            <a:avLst/>
            <a:gdLst>
              <a:gd name="connsiteX0" fmla="*/ 0 w 1501424"/>
              <a:gd name="connsiteY0" fmla="*/ 0 h 9173958"/>
              <a:gd name="connsiteX1" fmla="*/ 1501424 w 1501424"/>
              <a:gd name="connsiteY1" fmla="*/ 0 h 9173958"/>
              <a:gd name="connsiteX2" fmla="*/ 1501424 w 1501424"/>
              <a:gd name="connsiteY2" fmla="*/ 9173958 h 9173958"/>
              <a:gd name="connsiteX3" fmla="*/ 0 w 1501424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1424" h="9173958">
                <a:moveTo>
                  <a:pt x="0" y="0"/>
                </a:moveTo>
                <a:lnTo>
                  <a:pt x="1501424" y="0"/>
                </a:lnTo>
                <a:lnTo>
                  <a:pt x="1501424" y="9173958"/>
                </a:lnTo>
                <a:lnTo>
                  <a:pt x="0" y="9173958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2" r="64498"/>
          <a:stretch>
            <a:fillRect/>
          </a:stretch>
        </p:blipFill>
        <p:spPr>
          <a:xfrm flipH="1">
            <a:off x="0" y="0"/>
            <a:ext cx="1246505" cy="3429000"/>
          </a:xfrm>
          <a:custGeom>
            <a:avLst/>
            <a:gdLst>
              <a:gd name="connsiteX0" fmla="*/ 1515492 w 1515492"/>
              <a:gd name="connsiteY0" fmla="*/ 0 h 9173958"/>
              <a:gd name="connsiteX1" fmla="*/ 0 w 1515492"/>
              <a:gd name="connsiteY1" fmla="*/ 0 h 9173958"/>
              <a:gd name="connsiteX2" fmla="*/ 0 w 1515492"/>
              <a:gd name="connsiteY2" fmla="*/ 9173958 h 9173958"/>
              <a:gd name="connsiteX3" fmla="*/ 1515492 w 1515492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492" h="9173958">
                <a:moveTo>
                  <a:pt x="1515492" y="0"/>
                </a:moveTo>
                <a:lnTo>
                  <a:pt x="0" y="0"/>
                </a:lnTo>
                <a:lnTo>
                  <a:pt x="0" y="9173958"/>
                </a:lnTo>
                <a:lnTo>
                  <a:pt x="1515492" y="9173958"/>
                </a:lnTo>
                <a:close/>
              </a:path>
            </a:pathLst>
          </a:custGeom>
        </p:spPr>
      </p:pic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635" y="26225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/>
          <a:stretch>
            <a:fillRect/>
          </a:stretch>
        </p:blipFill>
        <p:spPr>
          <a:xfrm rot="14724276">
            <a:off x="4554220" y="1748155"/>
            <a:ext cx="3359785" cy="672274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358140"/>
            <a:ext cx="12192000" cy="565975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47379" y="559513"/>
            <a:ext cx="997712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rgbClr val="0054A6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rPr>
              <a:t>一、中考试题分析</a:t>
            </a:r>
            <a:endParaRPr lang="zh-CN" altLang="en-US" sz="9600" b="1" dirty="0">
              <a:solidFill>
                <a:srgbClr val="0054A6"/>
              </a:solidFill>
              <a:latin typeface="腾祥铁山楷书简" panose="01010104010101010101" pitchFamily="2" charset="-122"/>
              <a:ea typeface="腾祥铁山楷书简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6505" y="2183130"/>
            <a:ext cx="967676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（二）</a:t>
            </a:r>
            <a:r>
              <a:rPr 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和去年比，题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量没有变化，依然是一共</a:t>
            </a:r>
            <a:r>
              <a:rPr lang="en-US" alt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20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题（连作文在内），选择题</a:t>
            </a:r>
            <a:r>
              <a:rPr lang="en-US" alt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8+1+1+1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（比去年减少</a:t>
            </a:r>
            <a:r>
              <a:rPr lang="en-US" alt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1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题），其余为主观题。</a:t>
            </a:r>
            <a:endParaRPr lang="zh-CN" altLang="en-US" sz="54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828" b="16963"/>
          <a:stretch>
            <a:fillRect/>
          </a:stretch>
        </p:blipFill>
        <p:spPr>
          <a:xfrm>
            <a:off x="11077575" y="2127885"/>
            <a:ext cx="1114425" cy="4730115"/>
          </a:xfrm>
          <a:custGeom>
            <a:avLst/>
            <a:gdLst>
              <a:gd name="connsiteX0" fmla="*/ 0 w 1501424"/>
              <a:gd name="connsiteY0" fmla="*/ 0 h 9173958"/>
              <a:gd name="connsiteX1" fmla="*/ 1501424 w 1501424"/>
              <a:gd name="connsiteY1" fmla="*/ 0 h 9173958"/>
              <a:gd name="connsiteX2" fmla="*/ 1501424 w 1501424"/>
              <a:gd name="connsiteY2" fmla="*/ 9173958 h 9173958"/>
              <a:gd name="connsiteX3" fmla="*/ 0 w 1501424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1424" h="9173958">
                <a:moveTo>
                  <a:pt x="0" y="0"/>
                </a:moveTo>
                <a:lnTo>
                  <a:pt x="1501424" y="0"/>
                </a:lnTo>
                <a:lnTo>
                  <a:pt x="1501424" y="9173958"/>
                </a:lnTo>
                <a:lnTo>
                  <a:pt x="0" y="9173958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2" r="64498"/>
          <a:stretch>
            <a:fillRect/>
          </a:stretch>
        </p:blipFill>
        <p:spPr>
          <a:xfrm flipH="1">
            <a:off x="0" y="0"/>
            <a:ext cx="1246505" cy="3429000"/>
          </a:xfrm>
          <a:custGeom>
            <a:avLst/>
            <a:gdLst>
              <a:gd name="connsiteX0" fmla="*/ 1515492 w 1515492"/>
              <a:gd name="connsiteY0" fmla="*/ 0 h 9173958"/>
              <a:gd name="connsiteX1" fmla="*/ 0 w 1515492"/>
              <a:gd name="connsiteY1" fmla="*/ 0 h 9173958"/>
              <a:gd name="connsiteX2" fmla="*/ 0 w 1515492"/>
              <a:gd name="connsiteY2" fmla="*/ 9173958 h 9173958"/>
              <a:gd name="connsiteX3" fmla="*/ 1515492 w 1515492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492" h="9173958">
                <a:moveTo>
                  <a:pt x="1515492" y="0"/>
                </a:moveTo>
                <a:lnTo>
                  <a:pt x="0" y="0"/>
                </a:lnTo>
                <a:lnTo>
                  <a:pt x="0" y="9173958"/>
                </a:lnTo>
                <a:lnTo>
                  <a:pt x="1515492" y="9173958"/>
                </a:lnTo>
                <a:close/>
              </a:path>
            </a:pathLst>
          </a:custGeom>
        </p:spPr>
      </p:pic>
      <p:pic>
        <p:nvPicPr>
          <p:cNvPr id="4" name="图片 3" descr="校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350" y="10033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/>
          <a:stretch>
            <a:fillRect/>
          </a:stretch>
        </p:blipFill>
        <p:spPr>
          <a:xfrm rot="14724276">
            <a:off x="4554220" y="1748155"/>
            <a:ext cx="3359785" cy="672274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817880"/>
            <a:ext cx="12192000" cy="517779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58174" y="614758"/>
            <a:ext cx="997712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rgbClr val="0054A6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rPr>
              <a:t>一、中考试题分析</a:t>
            </a:r>
            <a:endParaRPr lang="zh-CN" altLang="en-US" sz="9600" b="1" dirty="0">
              <a:solidFill>
                <a:srgbClr val="0054A6"/>
              </a:solidFill>
              <a:latin typeface="腾祥铁山楷书简" panose="01010104010101010101" pitchFamily="2" charset="-122"/>
              <a:ea typeface="腾祥铁山楷书简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6895" y="2183130"/>
            <a:ext cx="88144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（三）</a:t>
            </a:r>
            <a:r>
              <a:rPr 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继考查学生综合能力后，今年重点考查学生结合文本分析问题的分析和理解能力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。</a:t>
            </a:r>
            <a:endParaRPr lang="zh-CN" altLang="en-US" sz="54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828" b="16963"/>
          <a:stretch>
            <a:fillRect/>
          </a:stretch>
        </p:blipFill>
        <p:spPr>
          <a:xfrm>
            <a:off x="11077575" y="2127885"/>
            <a:ext cx="1114425" cy="4730115"/>
          </a:xfrm>
          <a:custGeom>
            <a:avLst/>
            <a:gdLst>
              <a:gd name="connsiteX0" fmla="*/ 0 w 1501424"/>
              <a:gd name="connsiteY0" fmla="*/ 0 h 9173958"/>
              <a:gd name="connsiteX1" fmla="*/ 1501424 w 1501424"/>
              <a:gd name="connsiteY1" fmla="*/ 0 h 9173958"/>
              <a:gd name="connsiteX2" fmla="*/ 1501424 w 1501424"/>
              <a:gd name="connsiteY2" fmla="*/ 9173958 h 9173958"/>
              <a:gd name="connsiteX3" fmla="*/ 0 w 1501424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1424" h="9173958">
                <a:moveTo>
                  <a:pt x="0" y="0"/>
                </a:moveTo>
                <a:lnTo>
                  <a:pt x="1501424" y="0"/>
                </a:lnTo>
                <a:lnTo>
                  <a:pt x="1501424" y="9173958"/>
                </a:lnTo>
                <a:lnTo>
                  <a:pt x="0" y="9173958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2" r="64498"/>
          <a:stretch>
            <a:fillRect/>
          </a:stretch>
        </p:blipFill>
        <p:spPr>
          <a:xfrm flipH="1">
            <a:off x="0" y="0"/>
            <a:ext cx="1246505" cy="3429000"/>
          </a:xfrm>
          <a:custGeom>
            <a:avLst/>
            <a:gdLst>
              <a:gd name="connsiteX0" fmla="*/ 1515492 w 1515492"/>
              <a:gd name="connsiteY0" fmla="*/ 0 h 9173958"/>
              <a:gd name="connsiteX1" fmla="*/ 0 w 1515492"/>
              <a:gd name="connsiteY1" fmla="*/ 0 h 9173958"/>
              <a:gd name="connsiteX2" fmla="*/ 0 w 1515492"/>
              <a:gd name="connsiteY2" fmla="*/ 9173958 h 9173958"/>
              <a:gd name="connsiteX3" fmla="*/ 1515492 w 1515492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492" h="9173958">
                <a:moveTo>
                  <a:pt x="1515492" y="0"/>
                </a:moveTo>
                <a:lnTo>
                  <a:pt x="0" y="0"/>
                </a:lnTo>
                <a:lnTo>
                  <a:pt x="0" y="9173958"/>
                </a:lnTo>
                <a:lnTo>
                  <a:pt x="1515492" y="9173958"/>
                </a:lnTo>
                <a:close/>
              </a:path>
            </a:pathLst>
          </a:custGeom>
        </p:spPr>
      </p:pic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58265" y="26225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/>
          <a:stretch>
            <a:fillRect/>
          </a:stretch>
        </p:blipFill>
        <p:spPr>
          <a:xfrm rot="14724276">
            <a:off x="4554220" y="1748155"/>
            <a:ext cx="3359785" cy="672274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497205"/>
            <a:ext cx="12192000" cy="5638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6584" y="713183"/>
            <a:ext cx="997712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rgbClr val="0054A6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rPr>
              <a:t>一、中考试题分析</a:t>
            </a:r>
            <a:endParaRPr lang="zh-CN" altLang="en-US" sz="9600" b="1" dirty="0">
              <a:solidFill>
                <a:srgbClr val="0054A6"/>
              </a:solidFill>
              <a:latin typeface="腾祥铁山楷书简" panose="01010104010101010101" pitchFamily="2" charset="-122"/>
              <a:ea typeface="腾祥铁山楷书简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07260" y="2127885"/>
            <a:ext cx="84162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（四）在教育部</a:t>
            </a:r>
            <a:r>
              <a:rPr lang="en-US" alt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“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促进减负提质、巩固双减成果</a:t>
            </a:r>
            <a:r>
              <a:rPr lang="en-US" alt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”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的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要求下，为了检验双减成果，</a:t>
            </a:r>
            <a:r>
              <a:rPr lang="zh-CN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难度系数略有上升</a:t>
            </a:r>
            <a:r>
              <a:rPr lang="zh-CN" altLang="en-US" sz="54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。</a:t>
            </a:r>
            <a:endParaRPr lang="zh-CN" altLang="en-US" sz="54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r="64828" b="16963"/>
          <a:stretch>
            <a:fillRect/>
          </a:stretch>
        </p:blipFill>
        <p:spPr>
          <a:xfrm>
            <a:off x="11077575" y="2127885"/>
            <a:ext cx="1114425" cy="4730115"/>
          </a:xfrm>
          <a:custGeom>
            <a:avLst/>
            <a:gdLst>
              <a:gd name="connsiteX0" fmla="*/ 0 w 1501424"/>
              <a:gd name="connsiteY0" fmla="*/ 0 h 9173958"/>
              <a:gd name="connsiteX1" fmla="*/ 1501424 w 1501424"/>
              <a:gd name="connsiteY1" fmla="*/ 0 h 9173958"/>
              <a:gd name="connsiteX2" fmla="*/ 1501424 w 1501424"/>
              <a:gd name="connsiteY2" fmla="*/ 9173958 h 9173958"/>
              <a:gd name="connsiteX3" fmla="*/ 0 w 1501424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1424" h="9173958">
                <a:moveTo>
                  <a:pt x="0" y="0"/>
                </a:moveTo>
                <a:lnTo>
                  <a:pt x="1501424" y="0"/>
                </a:lnTo>
                <a:lnTo>
                  <a:pt x="1501424" y="9173958"/>
                </a:lnTo>
                <a:lnTo>
                  <a:pt x="0" y="9173958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2" r="64498"/>
          <a:stretch>
            <a:fillRect/>
          </a:stretch>
        </p:blipFill>
        <p:spPr>
          <a:xfrm flipH="1">
            <a:off x="0" y="0"/>
            <a:ext cx="1246505" cy="3429000"/>
          </a:xfrm>
          <a:custGeom>
            <a:avLst/>
            <a:gdLst>
              <a:gd name="connsiteX0" fmla="*/ 1515492 w 1515492"/>
              <a:gd name="connsiteY0" fmla="*/ 0 h 9173958"/>
              <a:gd name="connsiteX1" fmla="*/ 0 w 1515492"/>
              <a:gd name="connsiteY1" fmla="*/ 0 h 9173958"/>
              <a:gd name="connsiteX2" fmla="*/ 0 w 1515492"/>
              <a:gd name="connsiteY2" fmla="*/ 9173958 h 9173958"/>
              <a:gd name="connsiteX3" fmla="*/ 1515492 w 1515492"/>
              <a:gd name="connsiteY3" fmla="*/ 9173958 h 91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492" h="9173958">
                <a:moveTo>
                  <a:pt x="1515492" y="0"/>
                </a:moveTo>
                <a:lnTo>
                  <a:pt x="0" y="0"/>
                </a:lnTo>
                <a:lnTo>
                  <a:pt x="0" y="9173958"/>
                </a:lnTo>
                <a:lnTo>
                  <a:pt x="1515492" y="9173958"/>
                </a:lnTo>
                <a:close/>
              </a:path>
            </a:pathLst>
          </a:custGeom>
        </p:spPr>
      </p:pic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60" y="27305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08104">
            <a:off x="9972675" y="1268095"/>
            <a:ext cx="3896360" cy="917384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56235" y="704850"/>
            <a:ext cx="12192000" cy="5448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-2569306" y="1070529"/>
            <a:ext cx="16727488" cy="4803458"/>
            <a:chOff x="-2501359" y="1070529"/>
            <a:chExt cx="16727488" cy="480345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117972">
              <a:off x="-2772357" y="1341527"/>
              <a:ext cx="4716941" cy="4174945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372631" y="2020489"/>
              <a:ext cx="4716780" cy="2990215"/>
            </a:xfrm>
            <a:prstGeom prst="rect">
              <a:avLst/>
            </a:prstGeom>
          </p:spPr>
        </p:pic>
      </p:grpSp>
      <p:sp>
        <p:nvSpPr>
          <p:cNvPr id="33" name="文本框 32"/>
          <p:cNvSpPr txBox="1"/>
          <p:nvPr/>
        </p:nvSpPr>
        <p:spPr>
          <a:xfrm>
            <a:off x="1520825" y="1167765"/>
            <a:ext cx="943356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rgbClr val="0054A6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rPr>
              <a:t>二、近三年作文试题简析及复习建议</a:t>
            </a:r>
            <a:endParaRPr lang="zh-CN" altLang="en-US" sz="9600" b="1" dirty="0">
              <a:solidFill>
                <a:srgbClr val="0054A6"/>
              </a:solidFill>
              <a:latin typeface="腾祥铁山楷书简" panose="01010104010101010101" pitchFamily="2" charset="-122"/>
              <a:ea typeface="腾祥铁山楷书简" panose="01010104010101010101" pitchFamily="2" charset="-122"/>
            </a:endParaRPr>
          </a:p>
        </p:txBody>
      </p:sp>
      <p:pic>
        <p:nvPicPr>
          <p:cNvPr id="2" name="图片 1" descr="校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5" y="14922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300" y="-482600"/>
            <a:ext cx="13690600" cy="7684135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grpSp>
        <p:nvGrpSpPr>
          <p:cNvPr id="8" name="组合 7"/>
          <p:cNvGrpSpPr/>
          <p:nvPr/>
        </p:nvGrpSpPr>
        <p:grpSpPr>
          <a:xfrm>
            <a:off x="194310" y="520690"/>
            <a:ext cx="9394819" cy="1391930"/>
            <a:chOff x="4015406" y="806986"/>
            <a:chExt cx="3923070" cy="1391930"/>
          </a:xfrm>
        </p:grpSpPr>
        <p:sp>
          <p:nvSpPr>
            <p:cNvPr id="49" name="文本框 48"/>
            <p:cNvSpPr txBox="1"/>
            <p:nvPr/>
          </p:nvSpPr>
          <p:spPr>
            <a:xfrm>
              <a:off x="4656308" y="1276896"/>
              <a:ext cx="3282168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C0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（一）近三年原题呈现</a:t>
              </a:r>
              <a:endPara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4015406" y="806986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文本框 99"/>
          <p:cNvSpPr txBox="1"/>
          <p:nvPr/>
        </p:nvSpPr>
        <p:spPr>
          <a:xfrm>
            <a:off x="906145" y="2017395"/>
            <a:ext cx="10522585" cy="4092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   20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年中考作文题阅读下面的材料，根据要求写作。（６０分）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endParaRPr lang="zh-CN" sz="26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一位母亲拽回了准备闯红灯的女儿并严厉地批评了她；一个肉铺老板几十年如一日，坚持卖良心肉、用公平秤；一名装修师傅时隔半月，又特地赶到客户家里补上忘掉的一颗螺丝钉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 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其实，在我们心目中，每个人最贵的东西都不一样，你心中的是什么呢？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zh-CN" sz="26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/>
            <a:r>
              <a:rPr lang="en-US" alt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请以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人生最贵的是</a:t>
            </a:r>
            <a:r>
              <a:rPr lang="en-US" alt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……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为题目写一篇不少于６００字的文章。</a:t>
            </a:r>
            <a:endParaRPr lang="zh-CN" sz="26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要求：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请将题目补充完整；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②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文体不限（诗歌除外），文体特征鲜明；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③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文中不得透露个人信息，如需出现真实的县（市、区） 名、校名、人名等，请用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××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代替；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④</a:t>
            </a:r>
            <a:r>
              <a:rPr lang="zh-CN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不得抄袭，不得套作。</a:t>
            </a:r>
            <a:endParaRPr lang="zh-CN" altLang="en-US" sz="26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25" y="24320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32893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sp>
        <p:nvSpPr>
          <p:cNvPr id="100" name="文本框 99"/>
          <p:cNvSpPr txBox="1"/>
          <p:nvPr/>
        </p:nvSpPr>
        <p:spPr>
          <a:xfrm>
            <a:off x="835025" y="1828800"/>
            <a:ext cx="10522585" cy="40309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 </a:t>
            </a:r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21年中考作文题</a:t>
            </a:r>
            <a:endParaRPr sz="32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阅读下面的材料，根据要求写作。(60分)</a:t>
            </a:r>
            <a:endParaRPr sz="32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lang="en-US"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掌声是汗水的回响，智慧是思考的回响，文明是历史的回响……</a:t>
            </a:r>
            <a:endParaRPr sz="32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/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en-US"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请以“回响”为话题，写一篇不少于600字的文章。</a:t>
            </a:r>
            <a:endParaRPr sz="32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</a:t>
            </a:r>
            <a:r>
              <a:rPr sz="32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要求:①自拟标题;②文体不限(诗歌除外)，文体特征鲜明:③文中不得透露个人信息，如出现真实的县(市、区)名、校名、人名等，请用XX代替;④不得抄袭，不得套作。</a:t>
            </a:r>
            <a:endParaRPr sz="32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7931" y="906145"/>
            <a:ext cx="786001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（一）近三年原题呈现</a:t>
            </a:r>
            <a:endParaRPr lang="zh-CN" altLang="en-US" sz="5400" b="1" dirty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40" y="18034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167793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sp>
        <p:nvSpPr>
          <p:cNvPr id="100" name="文本框 99"/>
          <p:cNvSpPr txBox="1"/>
          <p:nvPr/>
        </p:nvSpPr>
        <p:spPr>
          <a:xfrm>
            <a:off x="835025" y="1993900"/>
            <a:ext cx="10522585" cy="4092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  </a:t>
            </a:r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22年中考作文题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阅读下面的材料，根据要求写作。(60 分)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母亲微笑着端.上早餐，知已从远方发来问候;山水从不曾遮掩青绿，虫鸟又何时吝惜鸣唱；诗文让我们以李杜为友，科学让我们知宇宙浩……多多亲近这个世界的美好，生活会更加充实与幸福。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r"/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——摘自某作家博客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/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请以“亲近”为话题，写一篇不少于600字的文章。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要求：①自拟标题;②文体不限( 诗歌除外)，文体特征鲜明;③文中不得透露个人信息，如出现真实的县(市、区)名、校名、人名等，请用</a:t>
            </a:r>
            <a:r>
              <a:rPr lang="en-US" sz="2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××</a:t>
            </a:r>
            <a:r>
              <a:rPr sz="2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代替;④不得抄袭，不得套作。</a:t>
            </a:r>
            <a:endParaRPr sz="2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02876" y="1071880"/>
            <a:ext cx="786001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</a:rPr>
              <a:t>（一）近三年原题呈现</a:t>
            </a:r>
            <a:endParaRPr lang="zh-CN" altLang="en-US" sz="54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45" y="34544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43688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sp>
        <p:nvSpPr>
          <p:cNvPr id="100" name="文本框 99"/>
          <p:cNvSpPr txBox="1"/>
          <p:nvPr/>
        </p:nvSpPr>
        <p:spPr>
          <a:xfrm>
            <a:off x="1122680" y="1882775"/>
            <a:ext cx="1052258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三年的作文要求几乎相同。</a:t>
            </a:r>
            <a:endParaRPr lang="zh-CN" sz="36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除第</a:t>
            </a:r>
            <a:r>
              <a:rPr 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①</a:t>
            </a:r>
            <a:r>
              <a:rPr lang="zh-CN" altLang="en-US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个要求外（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20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年是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</a:t>
            </a:r>
            <a:r>
              <a:rPr lang="zh-CN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请将题目补充完整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，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21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年、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22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年都是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</a:t>
            </a:r>
            <a:r>
              <a:rPr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自拟标题</a:t>
            </a:r>
            <a:r>
              <a:rPr lang="en-US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r>
              <a:rPr lang="zh-CN" altLang="en-US" sz="36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，其余完全相同。【</a:t>
            </a:r>
            <a:r>
              <a:rPr 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②</a:t>
            </a:r>
            <a:r>
              <a:rPr 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文体不限（诗歌除外），文体特征鲜明；</a:t>
            </a:r>
            <a:r>
              <a:rPr 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③</a:t>
            </a:r>
            <a:r>
              <a:rPr 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文中不得透露个人信息，如需出现真实的县（市、区） 名、校名、人名等，请用</a:t>
            </a:r>
            <a:r>
              <a:rPr 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××</a:t>
            </a:r>
            <a:r>
              <a:rPr 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代替；</a:t>
            </a:r>
            <a:r>
              <a:rPr 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④</a:t>
            </a:r>
            <a:r>
              <a:rPr 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不得抄袭，不得套作</a:t>
            </a:r>
            <a:r>
              <a:rPr lang="en-US" altLang="zh-CN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r>
              <a:rPr lang="zh-CN" altLang="en-US"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】</a:t>
            </a:r>
            <a:endParaRPr lang="zh-CN" altLang="en-US" sz="3600" b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7680" y="960755"/>
            <a:ext cx="86575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（二）近三年作文试题简析</a:t>
            </a:r>
            <a:endParaRPr lang="zh-CN" altLang="en-US" sz="5400" b="1" dirty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27940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43688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sp>
        <p:nvSpPr>
          <p:cNvPr id="100" name="文本框 99"/>
          <p:cNvSpPr txBox="1"/>
          <p:nvPr/>
        </p:nvSpPr>
        <p:spPr>
          <a:xfrm>
            <a:off x="835025" y="1570355"/>
            <a:ext cx="10522585" cy="47694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20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年是半命题作文，近两都是话题作文，无论哪一题，都有关键的词语。那么就要求学生要抓住</a:t>
            </a:r>
            <a:r>
              <a:rPr lang="zh-CN" altLang="en-US" sz="38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华文中宋" panose="02010600040101010101" charset="-122"/>
              </a:rPr>
              <a:t>关键词语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进行作文题目的确定，不能把关键词忽略。如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20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年的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最贵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、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21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年的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回响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、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22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年的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亲近</a:t>
            </a:r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。</a:t>
            </a:r>
            <a:endParaRPr lang="zh-CN" altLang="en-US" sz="3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</a:t>
            </a:r>
            <a:r>
              <a:rPr lang="zh-CN" altLang="en-US" sz="3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写作要求前面都有揭示语，为学生立意起指引作用，指导学生认真阅读和体会，确定写作的方向。</a:t>
            </a:r>
            <a:endParaRPr lang="zh-CN" altLang="en-US" sz="3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4455" y="725170"/>
            <a:ext cx="86575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（二）近三年作文试题简析</a:t>
            </a:r>
            <a:endParaRPr lang="zh-CN" altLang="en-US" sz="5400" b="1" dirty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63955" y="16954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43688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sp>
        <p:nvSpPr>
          <p:cNvPr id="100" name="文本框 99"/>
          <p:cNvSpPr txBox="1"/>
          <p:nvPr/>
        </p:nvSpPr>
        <p:spPr>
          <a:xfrm>
            <a:off x="835025" y="2426970"/>
            <a:ext cx="1052258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alt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三年均要求</a:t>
            </a:r>
            <a:r>
              <a:rPr lang="en-US" alt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文体不限</a:t>
            </a:r>
            <a:r>
              <a:rPr lang="en-US" alt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，同时也要求</a:t>
            </a:r>
            <a:r>
              <a:rPr lang="en-US" alt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文体特征鲜明</a:t>
            </a:r>
            <a:r>
              <a:rPr lang="en-US" altLang="zh-CN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48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。也就是说不是不讲文体，相反更要求符合相关文体的要求。不能写成四不像。</a:t>
            </a:r>
            <a:endParaRPr lang="en-US" altLang="zh-CN" sz="48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4455" y="1311910"/>
            <a:ext cx="86575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（二）近三年作文试题简析</a:t>
            </a:r>
            <a:endParaRPr lang="zh-CN" altLang="en-US" sz="5400" b="1" dirty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58265" y="262255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43688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grpSp>
        <p:nvGrpSpPr>
          <p:cNvPr id="8" name="组合 7"/>
          <p:cNvGrpSpPr/>
          <p:nvPr/>
        </p:nvGrpSpPr>
        <p:grpSpPr>
          <a:xfrm>
            <a:off x="2023745" y="748665"/>
            <a:ext cx="8535035" cy="922020"/>
            <a:chOff x="3558846" y="170726"/>
            <a:chExt cx="4768161" cy="922020"/>
          </a:xfrm>
        </p:grpSpPr>
        <p:sp>
          <p:nvSpPr>
            <p:cNvPr id="49" name="文本框 48"/>
            <p:cNvSpPr txBox="1"/>
            <p:nvPr/>
          </p:nvSpPr>
          <p:spPr>
            <a:xfrm>
              <a:off x="3558846" y="170726"/>
              <a:ext cx="4617748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C0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（三）作文复习管见</a:t>
              </a:r>
              <a:endPara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652145" y="632996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686237" y="632996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文本框 99"/>
          <p:cNvSpPr txBox="1"/>
          <p:nvPr/>
        </p:nvSpPr>
        <p:spPr>
          <a:xfrm>
            <a:off x="1072515" y="1570355"/>
            <a:ext cx="1004633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根据自己实情，制定复习计划，忙而不乱。</a:t>
            </a:r>
            <a:endParaRPr lang="zh-CN" altLang="en-US" sz="40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2.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作文训练中结合文体特征进行，明确和掌握每种文体的要求。</a:t>
            </a:r>
            <a:endParaRPr lang="zh-CN" altLang="en-US" sz="40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3.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引导学生对话题作文审题的训练，特别是对揭示语的审读。</a:t>
            </a:r>
            <a:endParaRPr lang="zh-CN" altLang="en-US" sz="40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立意围绕</a:t>
            </a:r>
            <a:r>
              <a:rPr lang="en-US" altLang="zh-CN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立德树人，关注时代特点，注重优秀传统文化和弘扬和传承</a:t>
            </a:r>
            <a:r>
              <a:rPr lang="en-US" altLang="zh-CN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r>
              <a:rPr lang="zh-CN" altLang="en-US" sz="40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lang="zh-CN" altLang="en-US" sz="40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99185" y="15875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749289" y="-343688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grpSp>
        <p:nvGrpSpPr>
          <p:cNvPr id="8" name="组合 7"/>
          <p:cNvGrpSpPr/>
          <p:nvPr/>
        </p:nvGrpSpPr>
        <p:grpSpPr>
          <a:xfrm>
            <a:off x="1980565" y="885190"/>
            <a:ext cx="8578215" cy="922020"/>
            <a:chOff x="3534723" y="341541"/>
            <a:chExt cx="4792284" cy="922020"/>
          </a:xfrm>
        </p:grpSpPr>
        <p:sp>
          <p:nvSpPr>
            <p:cNvPr id="49" name="文本框 48"/>
            <p:cNvSpPr txBox="1"/>
            <p:nvPr/>
          </p:nvSpPr>
          <p:spPr>
            <a:xfrm>
              <a:off x="3534723" y="341541"/>
              <a:ext cx="4617748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C0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（三）作文复习管见</a:t>
              </a:r>
              <a:endParaRPr lang="zh-CN" altLang="en-US" sz="5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582615" y="802541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686237" y="802541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文本框 99"/>
          <p:cNvSpPr txBox="1"/>
          <p:nvPr/>
        </p:nvSpPr>
        <p:spPr>
          <a:xfrm>
            <a:off x="911225" y="1976120"/>
            <a:ext cx="10404475" cy="4154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altLang="zh-CN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5.</a:t>
            </a:r>
            <a:r>
              <a:rPr lang="zh-CN" altLang="en-US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作文练习从入格开始，向更高层次进步。</a:t>
            </a:r>
            <a:endParaRPr lang="zh-CN" altLang="en-US" sz="4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6.</a:t>
            </a:r>
            <a:r>
              <a:rPr lang="zh-CN" altLang="en-US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同题作文反复练习，进行提高。</a:t>
            </a:r>
            <a:endParaRPr lang="zh-CN" altLang="en-US" sz="4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7.</a:t>
            </a:r>
            <a:r>
              <a:rPr lang="zh-CN" altLang="en-US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注意书写和卷面的要求。</a:t>
            </a:r>
            <a:endParaRPr lang="zh-CN" altLang="en-US" sz="4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l"/>
            <a:r>
              <a:rPr lang="en-US" altLang="zh-CN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8.</a:t>
            </a:r>
            <a:r>
              <a:rPr lang="zh-CN" altLang="en-US" sz="4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让阅读和写作真正发生，让学生从阅读中积累素材、学习写作方法、寻找写作灵感。</a:t>
            </a:r>
            <a:endParaRPr lang="zh-CN" altLang="en-US" sz="4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63955" y="279400"/>
            <a:ext cx="2951480" cy="5556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820409" y="-513233"/>
            <a:ext cx="13690579" cy="7545377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grpSp>
        <p:nvGrpSpPr>
          <p:cNvPr id="8" name="组合 7"/>
          <p:cNvGrpSpPr/>
          <p:nvPr/>
        </p:nvGrpSpPr>
        <p:grpSpPr>
          <a:xfrm>
            <a:off x="2162175" y="380365"/>
            <a:ext cx="7448550" cy="922020"/>
            <a:chOff x="4015406" y="309791"/>
            <a:chExt cx="4161188" cy="922020"/>
          </a:xfrm>
        </p:grpSpPr>
        <p:sp>
          <p:nvSpPr>
            <p:cNvPr id="49" name="文本框 48"/>
            <p:cNvSpPr txBox="1"/>
            <p:nvPr/>
          </p:nvSpPr>
          <p:spPr>
            <a:xfrm>
              <a:off x="4502778" y="309791"/>
              <a:ext cx="3282168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 </a:t>
              </a:r>
              <a:r>
                <a:rPr lang="zh-CN" altLang="en-US" sz="54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一个疑问</a:t>
              </a:r>
              <a:endParaRPr lang="zh-CN" altLang="en-US" sz="5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4015406" y="806986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535824" y="806986"/>
              <a:ext cx="64077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99185" y="279400"/>
            <a:ext cx="2951480" cy="555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1870" y="3549650"/>
            <a:ext cx="1020826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r>
              <a:rPr 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今年中考第</a:t>
            </a:r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18</a:t>
            </a:r>
            <a:r>
              <a:rPr lang="zh-CN" altLang="en-US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题的评分标准，有的学生答了</a:t>
            </a:r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道理论证</a:t>
            </a:r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及作用，是没有给分的；但是答</a:t>
            </a:r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引用论证</a:t>
            </a:r>
            <a:r>
              <a:rPr lang="en-US" altLang="zh-CN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36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及作用的是给了分的。究竟应该如何给学生统一呢？</a:t>
            </a:r>
            <a:endParaRPr lang="zh-CN" altLang="en-US" sz="3600" b="1">
              <a:solidFill>
                <a:srgbClr val="7030A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6" name="图片 5" descr="QQ截图2022092219080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0125" y="1216025"/>
            <a:ext cx="10191115" cy="23336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-820420" y="-71120"/>
            <a:ext cx="13690600" cy="7468235"/>
            <a:chOff x="-795184" y="-135443"/>
            <a:chExt cx="13690579" cy="7545377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79" r="34821"/>
            <a:stretch>
              <a:fillRect/>
            </a:stretch>
          </p:blipFill>
          <p:spPr>
            <a:xfrm rot="17691896" flipH="1">
              <a:off x="57666" y="3753157"/>
              <a:ext cx="2782330" cy="4488030"/>
            </a:xfrm>
            <a:custGeom>
              <a:avLst/>
              <a:gdLst>
                <a:gd name="connsiteX0" fmla="*/ 0 w 2782330"/>
                <a:gd name="connsiteY0" fmla="*/ 0 h 4488030"/>
                <a:gd name="connsiteX1" fmla="*/ 0 w 2782330"/>
                <a:gd name="connsiteY1" fmla="*/ 3991737 h 4488030"/>
                <a:gd name="connsiteX2" fmla="*/ 1070888 w 2782330"/>
                <a:gd name="connsiteY2" fmla="*/ 4488030 h 4488030"/>
                <a:gd name="connsiteX3" fmla="*/ 1299975 w 2782330"/>
                <a:gd name="connsiteY3" fmla="*/ 4488030 h 4488030"/>
                <a:gd name="connsiteX4" fmla="*/ 2782330 w 2782330"/>
                <a:gd name="connsiteY4" fmla="*/ 1289445 h 448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2330" h="4488030">
                  <a:moveTo>
                    <a:pt x="0" y="0"/>
                  </a:moveTo>
                  <a:lnTo>
                    <a:pt x="0" y="3991737"/>
                  </a:lnTo>
                  <a:lnTo>
                    <a:pt x="1070888" y="4488030"/>
                  </a:lnTo>
                  <a:lnTo>
                    <a:pt x="1299975" y="4488030"/>
                  </a:lnTo>
                  <a:lnTo>
                    <a:pt x="2782330" y="1289445"/>
                  </a:lnTo>
                  <a:close/>
                </a:path>
              </a:pathLst>
            </a:custGeom>
            <a:ln>
              <a:noFill/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31" r="34789"/>
            <a:stretch>
              <a:fillRect/>
            </a:stretch>
          </p:blipFill>
          <p:spPr>
            <a:xfrm rot="3908104">
              <a:off x="9307812" y="3822351"/>
              <a:ext cx="2783687" cy="4391479"/>
            </a:xfrm>
            <a:custGeom>
              <a:avLst/>
              <a:gdLst>
                <a:gd name="connsiteX0" fmla="*/ 0 w 2783687"/>
                <a:gd name="connsiteY0" fmla="*/ 466130 h 4391479"/>
                <a:gd name="connsiteX1" fmla="*/ 216024 w 2783687"/>
                <a:gd name="connsiteY1" fmla="*/ 0 h 4391479"/>
                <a:gd name="connsiteX2" fmla="*/ 2783687 w 2783687"/>
                <a:gd name="connsiteY2" fmla="*/ 1189960 h 4391479"/>
                <a:gd name="connsiteX3" fmla="*/ 1299973 w 2783687"/>
                <a:gd name="connsiteY3" fmla="*/ 4391479 h 4391479"/>
                <a:gd name="connsiteX4" fmla="*/ 1062557 w 2783687"/>
                <a:gd name="connsiteY4" fmla="*/ 4391479 h 4391479"/>
                <a:gd name="connsiteX5" fmla="*/ 0 w 2783687"/>
                <a:gd name="connsiteY5" fmla="*/ 3899047 h 439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3687" h="4391479">
                  <a:moveTo>
                    <a:pt x="0" y="466130"/>
                  </a:moveTo>
                  <a:lnTo>
                    <a:pt x="216024" y="0"/>
                  </a:lnTo>
                  <a:lnTo>
                    <a:pt x="2783687" y="1189960"/>
                  </a:lnTo>
                  <a:lnTo>
                    <a:pt x="1299973" y="4391479"/>
                  </a:lnTo>
                  <a:lnTo>
                    <a:pt x="1062557" y="4391479"/>
                  </a:lnTo>
                  <a:lnTo>
                    <a:pt x="0" y="3899047"/>
                  </a:lnTo>
                  <a:close/>
                </a:path>
              </a:pathLst>
            </a:custGeom>
          </p:spPr>
        </p:pic>
        <p:sp>
          <p:nvSpPr>
            <p:cNvPr id="88" name="矩形 87"/>
            <p:cNvSpPr/>
            <p:nvPr/>
          </p:nvSpPr>
          <p:spPr>
            <a:xfrm>
              <a:off x="272051" y="377826"/>
              <a:ext cx="11698515" cy="6045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16" r="51553"/>
            <a:stretch>
              <a:fillRect/>
            </a:stretch>
          </p:blipFill>
          <p:spPr>
            <a:xfrm rot="20905677">
              <a:off x="11285428" y="-91566"/>
              <a:ext cx="1246031" cy="3625030"/>
            </a:xfrm>
            <a:custGeom>
              <a:avLst/>
              <a:gdLst>
                <a:gd name="connsiteX0" fmla="*/ 350217 w 1246031"/>
                <a:gd name="connsiteY0" fmla="*/ 0 h 3625030"/>
                <a:gd name="connsiteX1" fmla="*/ 1246031 w 1246031"/>
                <a:gd name="connsiteY1" fmla="*/ 183428 h 3625030"/>
                <a:gd name="connsiteX2" fmla="*/ 541321 w 1246031"/>
                <a:gd name="connsiteY2" fmla="*/ 3625030 h 3625030"/>
                <a:gd name="connsiteX3" fmla="*/ 0 w 1246031"/>
                <a:gd name="connsiteY3" fmla="*/ 3625030 h 3625030"/>
                <a:gd name="connsiteX4" fmla="*/ 0 w 1246031"/>
                <a:gd name="connsiteY4" fmla="*/ 1710359 h 36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031" h="3625030">
                  <a:moveTo>
                    <a:pt x="350217" y="0"/>
                  </a:moveTo>
                  <a:lnTo>
                    <a:pt x="1246031" y="183428"/>
                  </a:lnTo>
                  <a:lnTo>
                    <a:pt x="541321" y="3625030"/>
                  </a:lnTo>
                  <a:lnTo>
                    <a:pt x="0" y="3625030"/>
                  </a:lnTo>
                  <a:lnTo>
                    <a:pt x="0" y="1710359"/>
                  </a:lnTo>
                  <a:close/>
                </a:path>
              </a:pathLst>
            </a:cu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26" r="26710"/>
            <a:stretch>
              <a:fillRect/>
            </a:stretch>
          </p:blipFill>
          <p:spPr>
            <a:xfrm rot="882996" flipH="1">
              <a:off x="-182038" y="-135443"/>
              <a:ext cx="1117457" cy="1801346"/>
            </a:xfrm>
            <a:custGeom>
              <a:avLst/>
              <a:gdLst>
                <a:gd name="connsiteX0" fmla="*/ 1117457 w 1117457"/>
                <a:gd name="connsiteY0" fmla="*/ 256240 h 1801346"/>
                <a:gd name="connsiteX1" fmla="*/ 141879 w 1117457"/>
                <a:gd name="connsiteY1" fmla="*/ 0 h 1801346"/>
                <a:gd name="connsiteX2" fmla="*/ 0 w 1117457"/>
                <a:gd name="connsiteY2" fmla="*/ 540173 h 1801346"/>
                <a:gd name="connsiteX3" fmla="*/ 0 w 1117457"/>
                <a:gd name="connsiteY3" fmla="*/ 1801346 h 1801346"/>
                <a:gd name="connsiteX4" fmla="*/ 711628 w 1117457"/>
                <a:gd name="connsiteY4" fmla="*/ 1801346 h 1801346"/>
                <a:gd name="connsiteX5" fmla="*/ 1117457 w 1117457"/>
                <a:gd name="connsiteY5" fmla="*/ 256240 h 180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457" h="1801346">
                  <a:moveTo>
                    <a:pt x="1117457" y="256240"/>
                  </a:moveTo>
                  <a:lnTo>
                    <a:pt x="141879" y="0"/>
                  </a:lnTo>
                  <a:lnTo>
                    <a:pt x="0" y="540173"/>
                  </a:lnTo>
                  <a:lnTo>
                    <a:pt x="0" y="1801346"/>
                  </a:lnTo>
                  <a:lnTo>
                    <a:pt x="711628" y="1801346"/>
                  </a:lnTo>
                  <a:lnTo>
                    <a:pt x="1117457" y="256240"/>
                  </a:lnTo>
                  <a:close/>
                </a:path>
              </a:pathLst>
            </a:cu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324" t="61511" r="53327" b="-5336"/>
            <a:stretch>
              <a:fillRect/>
            </a:stretch>
          </p:blipFill>
          <p:spPr>
            <a:xfrm rot="882996" flipH="1">
              <a:off x="121230" y="483910"/>
              <a:ext cx="1021503" cy="1436024"/>
            </a:xfrm>
            <a:custGeom>
              <a:avLst/>
              <a:gdLst>
                <a:gd name="connsiteX0" fmla="*/ 309875 w 1021503"/>
                <a:gd name="connsiteY0" fmla="*/ 0 h 1436024"/>
                <a:gd name="connsiteX1" fmla="*/ 0 w 1021503"/>
                <a:gd name="connsiteY1" fmla="*/ 1179784 h 1436024"/>
                <a:gd name="connsiteX2" fmla="*/ 975577 w 1021503"/>
                <a:gd name="connsiteY2" fmla="*/ 1436024 h 1436024"/>
                <a:gd name="connsiteX3" fmla="*/ 1021503 w 1021503"/>
                <a:gd name="connsiteY3" fmla="*/ 1261173 h 1436024"/>
                <a:gd name="connsiteX4" fmla="*/ 309875 w 1021503"/>
                <a:gd name="connsiteY4" fmla="*/ 1261173 h 1436024"/>
                <a:gd name="connsiteX5" fmla="*/ 309875 w 1021503"/>
                <a:gd name="connsiteY5" fmla="*/ 0 h 143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1503" h="1436024">
                  <a:moveTo>
                    <a:pt x="309875" y="0"/>
                  </a:moveTo>
                  <a:lnTo>
                    <a:pt x="0" y="1179784"/>
                  </a:lnTo>
                  <a:lnTo>
                    <a:pt x="975577" y="1436024"/>
                  </a:lnTo>
                  <a:lnTo>
                    <a:pt x="1021503" y="1261173"/>
                  </a:lnTo>
                  <a:lnTo>
                    <a:pt x="309875" y="1261173"/>
                  </a:lnTo>
                  <a:lnTo>
                    <a:pt x="309875" y="0"/>
                  </a:lnTo>
                  <a:close/>
                </a:path>
              </a:pathLst>
            </a:custGeom>
          </p:spPr>
        </p:pic>
      </p:grpSp>
      <p:pic>
        <p:nvPicPr>
          <p:cNvPr id="6" name="图片 5" descr="校名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81430" y="704215"/>
            <a:ext cx="2951480" cy="5556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33220" y="2515235"/>
            <a:ext cx="8752840" cy="15684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9600" b="1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/>
                <a:latin typeface="方正粗黑宋简体" panose="02000000000000000000" charset="-122"/>
                <a:ea typeface="方正粗黑宋简体" panose="02000000000000000000" charset="-122"/>
              </a:rPr>
              <a:t>谢谢大家聆听！</a:t>
            </a:r>
            <a:endParaRPr lang="zh-CN" altLang="en-US" sz="9600" b="1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effectLst/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400,&quot;width&quot;:1963}"/>
</p:tagLst>
</file>

<file path=ppt/tags/tag2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3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4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5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6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7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8.xml><?xml version="1.0" encoding="utf-8"?>
<p:tagLst xmlns:p="http://schemas.openxmlformats.org/presentationml/2006/main">
  <p:tag name="KSO_WM_UNIT_PLACING_PICTURE_USER_VIEWPORT" val="{&quot;height&quot;:3675,&quot;width&quot;:16049}"/>
</p:tagLst>
</file>

<file path=ppt/tags/tag9.xml><?xml version="1.0" encoding="utf-8"?>
<p:tagLst xmlns:p="http://schemas.openxmlformats.org/presentationml/2006/main">
  <p:tag name="KSO_WM_UNIT_PLACING_PICTURE_USER_VIEWPORT" val="{&quot;height&quot;:875,&quot;width&quot;:4648}"/>
</p:tagLst>
</file>

<file path=ppt/tags/tag10.xml><?xml version="1.0" encoding="utf-8"?>
<p:tagLst xmlns:p="http://schemas.openxmlformats.org/presentationml/2006/main">
  <p:tag name="KSO_WPP_MARK_KEY" val="b89d0794-7ffd-4ea5-a232-a6a8f50b51ea"/>
  <p:tag name="COMMONDATA" val="eyJjb3VudCI6MTMsImhkaWQiOiI4N2RkODUxYWFhNThiNTUyMTM4NWU3M2RlYzZjNGM1MSIsInVzZXJDb3VudCI6MTN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1765</Words>
  <Application>WPS 演示</Application>
  <PresentationFormat>宽屏</PresentationFormat>
  <Paragraphs>82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腾祥铁山楷书简</vt:lpstr>
      <vt:lpstr>方正粗黑宋简体</vt:lpstr>
      <vt:lpstr>华文中宋</vt:lpstr>
      <vt:lpstr>楷体</vt:lpstr>
      <vt:lpstr>等线</vt:lpstr>
      <vt:lpstr>Arial Unicode MS</vt:lpstr>
      <vt:lpstr>等线 Light</vt:lpstr>
      <vt:lpstr>Calibri</vt:lpstr>
      <vt:lpstr>华文新魏</vt:lpstr>
      <vt:lpstr>禹卫书法行书简体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素材来源网站当图网-www.99ppt.com</dc:title>
  <dc:creator>素材来源网站当图网-www.99ppt.com</dc:creator>
  <dc:description>素材来源网站当图网-www.99ppt.com</dc:description>
  <dc:subject>素材来源网站当图网-www.99ppt.com</dc:subject>
  <cp:lastModifiedBy>清水读月鱼</cp:lastModifiedBy>
  <cp:revision>14</cp:revision>
  <dcterms:created xsi:type="dcterms:W3CDTF">2022-01-18T03:42:00Z</dcterms:created>
  <dcterms:modified xsi:type="dcterms:W3CDTF">2022-09-22T12:16:39Z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KSOTemplateUUID">
    <vt:lpwstr>v1.0_mb_r2WQSc6phjkxMfuzr/jSxw==</vt:lpwstr>
  </property>
  <property fmtid="{D5CDD505-2E9C-101B-9397-08002B2CF9AE}" pid="4" name="ICV">
    <vt:lpwstr>DB142DD8141B4A268860BF756A21358A</vt:lpwstr>
  </property>
</Properties>
</file>