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323" r:id="rId3"/>
    <p:sldId id="416" r:id="rId4"/>
    <p:sldId id="260" r:id="rId6"/>
    <p:sldId id="338" r:id="rId7"/>
    <p:sldId id="313" r:id="rId8"/>
    <p:sldId id="343" r:id="rId9"/>
    <p:sldId id="344" r:id="rId10"/>
    <p:sldId id="446" r:id="rId11"/>
    <p:sldId id="447" r:id="rId12"/>
    <p:sldId id="448" r:id="rId13"/>
    <p:sldId id="449" r:id="rId14"/>
    <p:sldId id="450" r:id="rId15"/>
    <p:sldId id="315" r:id="rId16"/>
    <p:sldId id="346" r:id="rId17"/>
    <p:sldId id="451" r:id="rId18"/>
    <p:sldId id="452" r:id="rId19"/>
    <p:sldId id="417" r:id="rId20"/>
    <p:sldId id="453" r:id="rId21"/>
    <p:sldId id="454" r:id="rId22"/>
    <p:sldId id="320" r:id="rId23"/>
    <p:sldId id="421" r:id="rId24"/>
    <p:sldId id="422" r:id="rId25"/>
    <p:sldId id="311" r:id="rId26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F99005"/>
    <a:srgbClr val="B185B1"/>
    <a:srgbClr val="F44963"/>
    <a:srgbClr val="C5B860"/>
    <a:srgbClr val="BCBDB8"/>
    <a:srgbClr val="4D79C7"/>
    <a:srgbClr val="2392D7"/>
    <a:srgbClr val="5C84CC"/>
    <a:srgbClr val="39A0DF"/>
    <a:srgbClr val="5CB2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21" autoAdjust="0"/>
    <p:restoredTop sz="94038" autoAdjust="0"/>
  </p:normalViewPr>
  <p:slideViewPr>
    <p:cSldViewPr snapToGrid="0">
      <p:cViewPr varScale="1">
        <p:scale>
          <a:sx n="114" d="100"/>
          <a:sy n="114" d="100"/>
        </p:scale>
        <p:origin x="3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gs" Target="tags/tag24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EC4344-0A40-4CB7-B25E-5E6DB7316E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C7941-7DF0-4C7F-98C8-24F37B7F95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 txBox="1"/>
          <p:nvPr userDrawn="1"/>
        </p:nvSpPr>
        <p:spPr>
          <a:xfrm>
            <a:off x="923130" y="2066921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02301" y="318541"/>
            <a:ext cx="11587397" cy="6220918"/>
          </a:xfrm>
          <a:prstGeom prst="roundRect">
            <a:avLst>
              <a:gd name="adj" fmla="val 1245"/>
            </a:avLst>
          </a:prstGeom>
          <a:solidFill>
            <a:schemeClr val="bg1"/>
          </a:solidFill>
          <a:ln>
            <a:noFill/>
          </a:ln>
          <a:effectLst>
            <a:outerShdw blurRad="1524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: 形状 12"/>
          <p:cNvSpPr/>
          <p:nvPr userDrawn="1"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任意多边形: 形状 13"/>
          <p:cNvSpPr/>
          <p:nvPr userDrawn="1"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/>
        </p:nvSpPr>
        <p:spPr>
          <a:xfrm rot="3077606">
            <a:off x="31823" y="17802"/>
            <a:ext cx="1116000" cy="111600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446948" y="452352"/>
            <a:ext cx="11298099" cy="5994933"/>
            <a:chOff x="1095373" y="773966"/>
            <a:chExt cx="10001250" cy="4953000"/>
          </a:xfrm>
        </p:grpSpPr>
        <p:sp>
          <p:nvSpPr>
            <p:cNvPr id="24" name="矩形: 圆角 23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2" name="图片 4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511358" y="577431"/>
            <a:ext cx="1708711" cy="142392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02301" y="318541"/>
            <a:ext cx="11587397" cy="6220918"/>
          </a:xfrm>
          <a:prstGeom prst="roundRect">
            <a:avLst>
              <a:gd name="adj" fmla="val 1245"/>
            </a:avLst>
          </a:prstGeom>
          <a:solidFill>
            <a:schemeClr val="bg1"/>
          </a:solidFill>
          <a:ln>
            <a:noFill/>
          </a:ln>
          <a:effectLst>
            <a:outerShdw blurRad="1524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: 形状 12"/>
          <p:cNvSpPr/>
          <p:nvPr userDrawn="1"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任意多边形: 形状 13"/>
          <p:cNvSpPr/>
          <p:nvPr userDrawn="1"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/>
        </p:nvSpPr>
        <p:spPr>
          <a:xfrm rot="3077606">
            <a:off x="31823" y="17802"/>
            <a:ext cx="1116000" cy="111600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446948" y="452352"/>
            <a:ext cx="11298099" cy="5994933"/>
            <a:chOff x="1095373" y="773966"/>
            <a:chExt cx="10001250" cy="4953000"/>
          </a:xfrm>
        </p:grpSpPr>
        <p:sp>
          <p:nvSpPr>
            <p:cNvPr id="24" name="矩形: 圆角 23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 txBox="1"/>
          <p:nvPr userDrawn="1"/>
        </p:nvSpPr>
        <p:spPr>
          <a:xfrm>
            <a:off x="972345" y="2944699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 txBox="1"/>
          <p:nvPr userDrawn="1"/>
        </p:nvSpPr>
        <p:spPr>
          <a:xfrm>
            <a:off x="915591" y="2781073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5.png"/><Relationship Id="rId7" Type="http://schemas.microsoft.com/office/2007/relationships/media" Target="../media/media2.mp3"/><Relationship Id="rId6" Type="http://schemas.openxmlformats.org/officeDocument/2006/relationships/audio" Target="NULL" TargetMode="Externa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5.png"/><Relationship Id="rId2" Type="http://schemas.microsoft.com/office/2007/relationships/media" Target="../media/media2.mp3"/><Relationship Id="rId1" Type="http://schemas.openxmlformats.org/officeDocument/2006/relationships/audio" Target="NULL" TargetMode="Externa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5.png"/><Relationship Id="rId3" Type="http://schemas.microsoft.com/office/2007/relationships/media" Target="../media/media2.mp3"/><Relationship Id="rId2" Type="http://schemas.openxmlformats.org/officeDocument/2006/relationships/audio" Target="NULL" TargetMode="Externa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5.png"/><Relationship Id="rId3" Type="http://schemas.microsoft.com/office/2007/relationships/media" Target="../media/media2.mp3"/><Relationship Id="rId2" Type="http://schemas.openxmlformats.org/officeDocument/2006/relationships/audio" Target="NULL" TargetMode="Externa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8.xml"/><Relationship Id="rId5" Type="http://schemas.openxmlformats.org/officeDocument/2006/relationships/tags" Target="../tags/tag11.xml"/><Relationship Id="rId4" Type="http://schemas.openxmlformats.org/officeDocument/2006/relationships/image" Target="../media/image5.png"/><Relationship Id="rId3" Type="http://schemas.microsoft.com/office/2007/relationships/media" Target="../media/media2.mp3"/><Relationship Id="rId2" Type="http://schemas.openxmlformats.org/officeDocument/2006/relationships/audio" Target="NULL" TargetMode="External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8.xml"/><Relationship Id="rId7" Type="http://schemas.openxmlformats.org/officeDocument/2006/relationships/tags" Target="../tags/tag14.xml"/><Relationship Id="rId6" Type="http://schemas.openxmlformats.org/officeDocument/2006/relationships/image" Target="../media/image5.png"/><Relationship Id="rId5" Type="http://schemas.microsoft.com/office/2007/relationships/media" Target="../media/media2.mp3"/><Relationship Id="rId4" Type="http://schemas.openxmlformats.org/officeDocument/2006/relationships/audio" Target="NULL" TargetMode="External"/><Relationship Id="rId3" Type="http://schemas.openxmlformats.org/officeDocument/2006/relationships/image" Target="../media/image6.png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8.xml"/><Relationship Id="rId6" Type="http://schemas.openxmlformats.org/officeDocument/2006/relationships/tags" Target="../tags/tag15.xml"/><Relationship Id="rId5" Type="http://schemas.openxmlformats.org/officeDocument/2006/relationships/image" Target="../media/image5.png"/><Relationship Id="rId4" Type="http://schemas.microsoft.com/office/2007/relationships/media" Target="../media/media2.mp3"/><Relationship Id="rId3" Type="http://schemas.openxmlformats.org/officeDocument/2006/relationships/audio" Target="NULL" TargetMode="Externa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microsoft.com/office/2007/relationships/media" Target="../media/media2.mp3"/><Relationship Id="rId2" Type="http://schemas.openxmlformats.org/officeDocument/2006/relationships/audio" Target="NULL" TargetMode="External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8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8.xml"/><Relationship Id="rId5" Type="http://schemas.openxmlformats.org/officeDocument/2006/relationships/tags" Target="../tags/tag18.xml"/><Relationship Id="rId4" Type="http://schemas.openxmlformats.org/officeDocument/2006/relationships/image" Target="../media/image5.png"/><Relationship Id="rId3" Type="http://schemas.microsoft.com/office/2007/relationships/media" Target="../media/media2.mp3"/><Relationship Id="rId2" Type="http://schemas.openxmlformats.org/officeDocument/2006/relationships/audio" Target="NULL" TargetMode="External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8.xml"/><Relationship Id="rId2" Type="http://schemas.openxmlformats.org/officeDocument/2006/relationships/tags" Target="../tags/tag19.xml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8.xml"/><Relationship Id="rId5" Type="http://schemas.openxmlformats.org/officeDocument/2006/relationships/tags" Target="../tags/tag20.xml"/><Relationship Id="rId4" Type="http://schemas.openxmlformats.org/officeDocument/2006/relationships/image" Target="../media/image5.png"/><Relationship Id="rId3" Type="http://schemas.microsoft.com/office/2007/relationships/media" Target="../media/media2.mp3"/><Relationship Id="rId2" Type="http://schemas.openxmlformats.org/officeDocument/2006/relationships/audio" Target="NULL" TargetMode="External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任意多边形: 形状 21"/>
          <p:cNvSpPr/>
          <p:nvPr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: 形状 72"/>
          <p:cNvSpPr/>
          <p:nvPr/>
        </p:nvSpPr>
        <p:spPr>
          <a:xfrm rot="3077606">
            <a:off x="561179" y="327281"/>
            <a:ext cx="1385802" cy="1385802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914404" y="0"/>
            <a:ext cx="2520155" cy="969082"/>
            <a:chOff x="4800104" y="-51784"/>
            <a:chExt cx="2520155" cy="969082"/>
          </a:xfrm>
        </p:grpSpPr>
        <p:grpSp>
          <p:nvGrpSpPr>
            <p:cNvPr id="39" name="组合 38"/>
            <p:cNvGrpSpPr/>
            <p:nvPr/>
          </p:nvGrpSpPr>
          <p:grpSpPr>
            <a:xfrm>
              <a:off x="4800104" y="8161"/>
              <a:ext cx="2520155" cy="909137"/>
              <a:chOff x="4204497" y="0"/>
              <a:chExt cx="2520155" cy="909137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4204497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461799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 flipV="1">
              <a:off x="5870441" y="-51784"/>
              <a:ext cx="343447" cy="343447"/>
              <a:chOff x="7272338" y="0"/>
              <a:chExt cx="476250" cy="47625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272338" y="0"/>
                <a:ext cx="476250" cy="47625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343299" y="70961"/>
                <a:ext cx="334328" cy="33432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347786" y="909137"/>
            <a:ext cx="9458323" cy="4684122"/>
            <a:chOff x="1095373" y="773966"/>
            <a:chExt cx="10001250" cy="4953000"/>
          </a:xfrm>
        </p:grpSpPr>
        <p:sp>
          <p:nvSpPr>
            <p:cNvPr id="23" name="矩形: 圆角 22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6" r="25165"/>
          <a:stretch>
            <a:fillRect/>
          </a:stretch>
        </p:blipFill>
        <p:spPr>
          <a:xfrm rot="18641619">
            <a:off x="9563101" y="91707"/>
            <a:ext cx="2076450" cy="257175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1667742" y="1475919"/>
            <a:ext cx="9138372" cy="3169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0" b="1" dirty="0">
                <a:ln w="9525" cmpd="sng">
                  <a:noFill/>
                  <a:round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Lesson 17</a:t>
            </a:r>
            <a:endParaRPr lang="en-US" altLang="zh-CN" sz="8000" b="1" dirty="0">
              <a:ln w="9525" cmpd="sng">
                <a:noFill/>
                <a:round/>
              </a:ln>
              <a:solidFill>
                <a:schemeClr val="accent4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  <a:p>
            <a:pPr algn="ctr"/>
            <a:endParaRPr lang="en-US" altLang="zh-CN" sz="6000" b="1" dirty="0">
              <a:ln w="9525" cmpd="sng">
                <a:noFill/>
                <a:round/>
              </a:ln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  <a:p>
            <a:pPr algn="ctr"/>
            <a:r>
              <a:rPr lang="en-US" altLang="zh-CN" sz="6000" b="1" dirty="0">
                <a:ln w="9525" cmpd="sng">
                  <a:noFill/>
                  <a:round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Times New Roman" panose="02020603050405020304" pitchFamily="18" charset="0"/>
                <a:ea typeface="字体视界-遇见字体" panose="02010601030101010101" pitchFamily="2" charset="-122"/>
                <a:cs typeface="Times New Roman" panose="02020603050405020304" pitchFamily="18" charset="0"/>
              </a:rPr>
              <a:t>Oh! It’s a Big Bad Wolf!</a:t>
            </a:r>
            <a:endParaRPr lang="en-US" altLang="zh-CN" sz="6000" b="1" dirty="0">
              <a:ln w="9525" cmpd="sng">
                <a:noFill/>
                <a:round/>
              </a:ln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Times New Roman" panose="02020603050405020304" pitchFamily="18" charset="0"/>
              <a:ea typeface="字体视界-遇见字体" panose="02010601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3995111" y="723339"/>
            <a:ext cx="4248000" cy="648000"/>
          </a:xfrm>
          <a:prstGeom prst="roundRect">
            <a:avLst>
              <a:gd name="adj" fmla="val 50000"/>
            </a:avLst>
          </a:prstGeom>
          <a:solidFill>
            <a:srgbClr val="5CC5EF"/>
          </a:solidFill>
          <a:ln w="38100">
            <a:solidFill>
              <a:schemeClr val="bg1">
                <a:lumMod val="95000"/>
              </a:schemeClr>
            </a:solidFill>
            <a:round/>
          </a:ln>
          <a:effectLst/>
        </p:spPr>
        <p:txBody>
          <a:bodyPr anchor="ctr"/>
          <a:lstStyle/>
          <a:p>
            <a:pPr algn="ctr"/>
            <a:r>
              <a:rPr lang="en-GB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Comments on Teaching Plan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t="10547" r="27226" b="7500"/>
          <a:stretch>
            <a:fillRect/>
          </a:stretch>
        </p:blipFill>
        <p:spPr>
          <a:xfrm>
            <a:off x="10034226" y="4325463"/>
            <a:ext cx="2064219" cy="2587663"/>
          </a:xfrm>
          <a:prstGeom prst="rect">
            <a:avLst/>
          </a:prstGeom>
        </p:spPr>
      </p:pic>
      <p:sp>
        <p:nvSpPr>
          <p:cNvPr id="74" name="任意多边形: 形状 73"/>
          <p:cNvSpPr/>
          <p:nvPr/>
        </p:nvSpPr>
        <p:spPr>
          <a:xfrm rot="6320622">
            <a:off x="11114104" y="3122740"/>
            <a:ext cx="986740" cy="98674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705466" y="6083964"/>
            <a:ext cx="68540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200" b="1" dirty="0">
                <a:ln w="9525" cmpd="sng">
                  <a:noFill/>
                  <a:round/>
                </a:ln>
                <a:solidFill>
                  <a:schemeClr val="bg1"/>
                </a:solidFill>
                <a:latin typeface="字体视界-小妖精字体" panose="02000500000000000000" pitchFamily="2" charset="-122"/>
                <a:ea typeface="字体视界-小妖精字体" panose="02000500000000000000" pitchFamily="2" charset="-122"/>
              </a:rPr>
              <a:t>ABCDEFGHIJKLMNHIJKLMNOPQRSTUVWXYZ</a:t>
            </a:r>
            <a:endParaRPr lang="zh-CN" altLang="en-US" sz="2200" b="1" dirty="0">
              <a:ln w="9525" cmpd="sng">
                <a:noFill/>
                <a:round/>
              </a:ln>
              <a:solidFill>
                <a:schemeClr val="bg1"/>
              </a:solidFill>
              <a:latin typeface="字体视界-小妖精字体" panose="02000500000000000000" pitchFamily="2" charset="-122"/>
              <a:ea typeface="字体视界-小妖精字体" panose="02000500000000000000" pitchFamily="2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1807199" y="74195"/>
            <a:ext cx="2304000" cy="1920000"/>
          </a:xfrm>
          <a:prstGeom prst="rect">
            <a:avLst/>
          </a:prstGeom>
        </p:spPr>
      </p:pic>
      <p:pic>
        <p:nvPicPr>
          <p:cNvPr id="2" name="学校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66335" y="-2254921"/>
            <a:ext cx="609600" cy="609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559165" y="6367145"/>
            <a:ext cx="25793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solidFill>
                  <a:srgbClr val="FF0000"/>
                </a:solidFill>
              </a:rPr>
              <a:t>Yang Tingting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3519649" y="915985"/>
            <a:ext cx="6895353" cy="4603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n w="9525" cmpd="sng">
                  <a:noFill/>
                  <a:round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Times New Roman" panose="02020603050405020304" pitchFamily="18" charset="0"/>
                <a:ea typeface="字体视界-遇见字体" panose="02010601030101010101" pitchFamily="2" charset="-122"/>
                <a:cs typeface="Times New Roman" panose="02020603050405020304" pitchFamily="18" charset="0"/>
                <a:sym typeface="+mn-ea"/>
              </a:rPr>
              <a:t>Oh! It’s a Big Bad Wolf!</a:t>
            </a:r>
            <a:endParaRPr lang="en-US" altLang="zh-CN" sz="2400" b="1" dirty="0">
              <a:ln w="9525" cmpd="sng">
                <a:noFill/>
                <a:round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Times New Roman" panose="02020603050405020304" pitchFamily="18" charset="0"/>
              <a:ea typeface="字体视界-遇见字体" panose="02010601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519649" y="915985"/>
            <a:ext cx="1546934" cy="441998"/>
          </a:xfrm>
          <a:prstGeom prst="round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Lesson 1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77129" y="1847885"/>
            <a:ext cx="1905828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zh-CN" altLang="en-US" b="1" dirty="0"/>
              <a:t>Looking Ahead</a:t>
            </a:r>
            <a:endParaRPr lang="zh-CN" altLang="en-US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1114251" y="2425471"/>
            <a:ext cx="9902446" cy="3648000"/>
          </a:xfrm>
          <a:prstGeom prst="roundRect">
            <a:avLst/>
          </a:prstGeom>
          <a:solidFill>
            <a:srgbClr val="FFC000">
              <a:alpha val="35000"/>
            </a:srgbClr>
          </a:solidFill>
        </p:spPr>
        <p:txBody>
          <a:bodyPr wrap="square">
            <a:spAutoFit/>
          </a:bodyPr>
          <a:lstStyle/>
          <a:p>
            <a:r>
              <a:rPr lang="zh-CN" altLang="en-US" sz="1600" dirty="0"/>
              <a:t>By the end of</a:t>
            </a:r>
            <a:r>
              <a:rPr lang="en-US" altLang="zh-CN" sz="1600" dirty="0"/>
              <a:t> </a:t>
            </a:r>
            <a:r>
              <a:rPr lang="zh-CN" altLang="en-US" sz="1600" dirty="0"/>
              <a:t>this lesson, you will be able to</a:t>
            </a:r>
            <a:r>
              <a:rPr lang="en-US" altLang="zh-CN" sz="1600" dirty="0"/>
              <a:t>:</a:t>
            </a:r>
            <a:endParaRPr lang="en-US" altLang="zh-CN" sz="1600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/>
              <a:t>read</a:t>
            </a:r>
            <a:r>
              <a:rPr lang="en-US" altLang="zh-CN" sz="1600" dirty="0"/>
              <a:t> the words with the letters “ost” “old” and “qu”</a:t>
            </a:r>
            <a:r>
              <a:rPr lang="zh-CN" altLang="en-US" sz="1600" dirty="0"/>
              <a:t> correctly</a:t>
            </a:r>
            <a:r>
              <a:rPr lang="en-US" altLang="zh-CN" sz="1600" dirty="0"/>
              <a:t>;</a:t>
            </a:r>
            <a:endParaRPr lang="en-US" altLang="zh-CN" sz="1600" dirty="0"/>
          </a:p>
          <a:p>
            <a:r>
              <a:rPr lang="zh-CN" altLang="en-US" sz="1600" dirty="0"/>
              <a:t>正确朗读 含有的</a:t>
            </a:r>
            <a:r>
              <a:rPr lang="en-US" altLang="zh-CN" sz="1600" dirty="0">
                <a:sym typeface="+mn-ea"/>
              </a:rPr>
              <a:t> “ost” “old” </a:t>
            </a:r>
            <a:r>
              <a:rPr lang="zh-CN" altLang="en-US" sz="1600" dirty="0">
                <a:sym typeface="+mn-ea"/>
              </a:rPr>
              <a:t>和</a:t>
            </a:r>
            <a:r>
              <a:rPr lang="en-US" altLang="zh-CN" sz="1600" dirty="0">
                <a:sym typeface="+mn-ea"/>
              </a:rPr>
              <a:t> “qu”</a:t>
            </a:r>
            <a:r>
              <a:rPr lang="zh-CN" altLang="en-US" sz="1600" dirty="0">
                <a:sym typeface="+mn-ea"/>
              </a:rPr>
              <a:t>的</a:t>
            </a:r>
            <a:r>
              <a:rPr lang="zh-CN" altLang="en-US" sz="1600" dirty="0"/>
              <a:t>单词;</a:t>
            </a:r>
            <a:endParaRPr lang="en-US" altLang="zh-CN" sz="1600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sz="1600" dirty="0"/>
              <a:t>identify the different sounds of the same letter(s)</a:t>
            </a:r>
            <a:r>
              <a:rPr lang="en-US" altLang="zh-CN" sz="1600" dirty="0"/>
              <a:t>;</a:t>
            </a:r>
            <a:endParaRPr lang="en-US" altLang="zh-CN" sz="1600" dirty="0"/>
          </a:p>
          <a:p>
            <a:r>
              <a:rPr lang="zh-CN" altLang="en-US" sz="1600" dirty="0"/>
              <a:t>辨别相同字母</a:t>
            </a:r>
            <a:r>
              <a:rPr lang="en-US" altLang="zh-CN" sz="1600" dirty="0"/>
              <a:t>(</a:t>
            </a:r>
            <a:r>
              <a:rPr lang="zh-CN" altLang="en-US" sz="1600" dirty="0"/>
              <a:t>组合</a:t>
            </a:r>
            <a:r>
              <a:rPr lang="en-US" altLang="zh-CN" sz="1600" dirty="0"/>
              <a:t>)</a:t>
            </a:r>
            <a:r>
              <a:rPr lang="zh-CN" altLang="en-US" sz="1600" dirty="0"/>
              <a:t>的不同发音;</a:t>
            </a:r>
            <a:endParaRPr lang="en-US" altLang="zh-CN" sz="1600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/>
              <a:t>read the words, sentences </a:t>
            </a:r>
            <a:r>
              <a:rPr lang="en-US" altLang="zh-CN" sz="1600" dirty="0"/>
              <a:t>and passages </a:t>
            </a:r>
            <a:r>
              <a:rPr lang="zh-CN" altLang="en-US" sz="1600" dirty="0">
                <a:sym typeface="+mn-ea"/>
              </a:rPr>
              <a:t>correctly</a:t>
            </a:r>
            <a:r>
              <a:rPr lang="zh-CN" altLang="en-US" sz="1600" dirty="0"/>
              <a:t>;</a:t>
            </a:r>
            <a:endParaRPr lang="en-US" altLang="zh-CN" sz="1600" dirty="0"/>
          </a:p>
          <a:p>
            <a:r>
              <a:rPr lang="zh-CN" altLang="en-US" sz="1600" dirty="0"/>
              <a:t>大声朗读单词、句子和短文;</a:t>
            </a:r>
            <a:endParaRPr lang="en-US" altLang="zh-CN" sz="1600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/>
              <a:t>write the words according to their sounds</a:t>
            </a:r>
            <a:r>
              <a:rPr lang="en-US" altLang="zh-CN" sz="1600" dirty="0"/>
              <a:t> and meanings;</a:t>
            </a:r>
            <a:endParaRPr lang="en-US" altLang="zh-CN" sz="1600" dirty="0"/>
          </a:p>
          <a:p>
            <a:r>
              <a:rPr lang="zh-CN" altLang="en-US" sz="1600" dirty="0"/>
              <a:t>根据发音和含义写出单词</a:t>
            </a:r>
            <a:r>
              <a:rPr lang="en-US" altLang="zh-CN" sz="1600" dirty="0"/>
              <a:t>;</a:t>
            </a:r>
            <a:endParaRPr lang="en-US" altLang="zh-CN" sz="1600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/>
              <a:t>infer </a:t>
            </a:r>
            <a:r>
              <a:rPr lang="en-US" altLang="zh-CN" sz="1600" dirty="0"/>
              <a:t>another </a:t>
            </a:r>
            <a:r>
              <a:rPr lang="zh-CN" altLang="en-US" sz="1600" dirty="0"/>
              <a:t>sound of the letters “</a:t>
            </a:r>
            <a:r>
              <a:rPr lang="en-US" altLang="zh-CN" sz="1600" dirty="0"/>
              <a:t>w</a:t>
            </a:r>
            <a:r>
              <a:rPr lang="zh-CN" altLang="en-US" sz="1600" dirty="0"/>
              <a:t>”</a:t>
            </a:r>
            <a:r>
              <a:rPr lang="en-US" altLang="zh-CN" sz="1600" dirty="0"/>
              <a:t>;</a:t>
            </a:r>
            <a:endParaRPr lang="en-US" altLang="zh-CN" sz="1600" dirty="0"/>
          </a:p>
          <a:p>
            <a:r>
              <a:rPr lang="zh-CN" altLang="en-US" sz="1600" dirty="0"/>
              <a:t>推断字母“</a:t>
            </a:r>
            <a:r>
              <a:rPr lang="en-US" altLang="zh-CN" sz="1600" dirty="0"/>
              <a:t>w</a:t>
            </a:r>
            <a:r>
              <a:rPr lang="zh-CN" altLang="en-US" sz="1600" dirty="0"/>
              <a:t>”的另一种发音;</a:t>
            </a:r>
            <a:endParaRPr lang="en-US" altLang="zh-CN" sz="1600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1600" dirty="0"/>
              <a:t>be aware of the thought groups and pauses in the text</a:t>
            </a:r>
            <a:r>
              <a:rPr lang="zh-CN" altLang="en-US" sz="1600" dirty="0"/>
              <a:t>.</a:t>
            </a:r>
            <a:endParaRPr lang="en-US" altLang="zh-CN" sz="1600" dirty="0"/>
          </a:p>
          <a:p>
            <a:r>
              <a:rPr lang="zh-CN" altLang="en-US" sz="1600" dirty="0"/>
              <a:t>建立语篇中的意群与停顿意识。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drap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877129" y="871341"/>
            <a:ext cx="2141280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to Learn</a:t>
            </a:r>
            <a:endParaRPr lang="zh-CN" altLang="en-US" b="1" dirty="0"/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831215" y="1894205"/>
          <a:ext cx="10527665" cy="372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9845"/>
                <a:gridCol w="1306830"/>
                <a:gridCol w="1460500"/>
                <a:gridCol w="1071880"/>
                <a:gridCol w="1284605"/>
                <a:gridCol w="1516380"/>
                <a:gridCol w="1224915"/>
                <a:gridCol w="1362710"/>
              </a:tblGrid>
              <a:tr h="95504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o</a:t>
                      </a:r>
                      <a:endParaRPr lang="en-US" altLang="zh-CN" sz="28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o</a:t>
                      </a:r>
                      <a:r>
                        <a:rPr lang="en-US" altLang="zh-CN" sz="2800" b="1"/>
                        <a:t>+st/ld</a:t>
                      </a:r>
                      <a:endParaRPr lang="en-US" altLang="zh-CN" sz="28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oa</a:t>
                      </a:r>
                      <a:endParaRPr lang="en-US" altLang="zh-CN" sz="28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h</a:t>
                      </a:r>
                      <a:endParaRPr lang="en-US" altLang="zh-CN" sz="2800" b="1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j</a:t>
                      </a:r>
                      <a:endParaRPr lang="en-US" altLang="zh-CN" sz="2800" b="1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qu</a:t>
                      </a:r>
                      <a:endParaRPr lang="en-US" altLang="zh-CN" sz="2800" b="1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  <a:tr h="95567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/əʊ/</a:t>
                      </a:r>
                      <a:endParaRPr lang="en-US" altLang="zh-CN" sz="28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/ɒ/</a:t>
                      </a:r>
                      <a:endParaRPr lang="en-US" altLang="zh-CN" sz="28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  <a:sym typeface="+mn-ea"/>
                        </a:rPr>
                        <a:t>/əʊ/</a:t>
                      </a:r>
                      <a:endParaRPr lang="en-US" altLang="zh-CN" sz="2800" b="1">
                        <a:solidFill>
                          <a:srgbClr val="FF0000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en-US" altLang="zh-CN" sz="28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  <a:sym typeface="+mn-ea"/>
                        </a:rPr>
                        <a:t>/əʊ/</a:t>
                      </a:r>
                      <a:endParaRPr lang="en-US" altLang="zh-CN" sz="2800" b="1">
                        <a:solidFill>
                          <a:srgbClr val="FF0000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en-US" altLang="zh-CN" sz="28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/h/</a:t>
                      </a:r>
                      <a:endParaRPr lang="en-US" altLang="zh-CN" sz="2800" b="1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/>
                        <a:t>silent </a:t>
                      </a: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/h/</a:t>
                      </a:r>
                      <a:endParaRPr lang="en-US" altLang="zh-CN" sz="2800" b="1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/dʒ/</a:t>
                      </a:r>
                      <a:endParaRPr lang="en-US" altLang="zh-CN" sz="2800" b="1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/kw/</a:t>
                      </a:r>
                      <a:endParaRPr lang="en-US" altLang="zh-CN" sz="2800" b="1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  <a:tr h="18180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/>
                        <a:t>j</a:t>
                      </a: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o</a:t>
                      </a:r>
                      <a:r>
                        <a:rPr lang="en-US" altLang="zh-CN" sz="2800" b="1"/>
                        <a:t>ke</a:t>
                      </a:r>
                      <a:endParaRPr lang="en-US" altLang="zh-CN" sz="2800" b="1"/>
                    </a:p>
                    <a:p>
                      <a:pPr algn="ctr">
                        <a:buNone/>
                      </a:pPr>
                      <a:r>
                        <a:rPr lang="en-US" altLang="zh-CN" sz="2800" b="1"/>
                        <a:t>r</a:t>
                      </a: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o</a:t>
                      </a:r>
                      <a:r>
                        <a:rPr lang="en-US" altLang="zh-CN" sz="2800" b="1"/>
                        <a:t>se</a:t>
                      </a:r>
                      <a:endParaRPr lang="en-US" altLang="zh-CN" sz="2800" b="1"/>
                    </a:p>
                    <a:p>
                      <a:pPr algn="ctr">
                        <a:buNone/>
                      </a:pPr>
                      <a:r>
                        <a:rPr lang="en-US" altLang="zh-CN" sz="2800" b="1"/>
                        <a:t>sm</a:t>
                      </a: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o</a:t>
                      </a:r>
                      <a:r>
                        <a:rPr lang="en-US" altLang="zh-CN" sz="2800" b="1"/>
                        <a:t>ke</a:t>
                      </a:r>
                      <a:endParaRPr lang="en-US" altLang="zh-CN" sz="28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/>
                        <a:t>c</a:t>
                      </a: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o</a:t>
                      </a:r>
                      <a:r>
                        <a:rPr lang="en-US" altLang="zh-CN" sz="2800" b="1"/>
                        <a:t>py</a:t>
                      </a:r>
                      <a:endParaRPr lang="en-US" altLang="zh-CN" sz="2800" b="1"/>
                    </a:p>
                    <a:p>
                      <a:pPr algn="ctr">
                        <a:buNone/>
                      </a:pPr>
                      <a:r>
                        <a:rPr lang="en-US" altLang="zh-CN" sz="2800" b="1"/>
                        <a:t>f</a:t>
                      </a: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o</a:t>
                      </a:r>
                      <a:r>
                        <a:rPr lang="en-US" altLang="zh-CN" sz="2800" b="1"/>
                        <a:t>x</a:t>
                      </a:r>
                      <a:endParaRPr lang="en-US" altLang="zh-CN" sz="2800" b="1"/>
                    </a:p>
                    <a:p>
                      <a:pPr algn="ctr">
                        <a:buNone/>
                      </a:pPr>
                      <a:r>
                        <a:rPr lang="en-US" altLang="zh-CN" sz="2800" b="1"/>
                        <a:t>kn</a:t>
                      </a: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o</a:t>
                      </a:r>
                      <a:r>
                        <a:rPr lang="en-US" altLang="zh-CN" sz="2800" b="1"/>
                        <a:t>ck</a:t>
                      </a:r>
                      <a:endParaRPr lang="en-US" altLang="zh-CN" sz="28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/>
                        <a:t>c</a:t>
                      </a: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o</a:t>
                      </a: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ld</a:t>
                      </a:r>
                      <a:endParaRPr lang="en-US" altLang="zh-CN" sz="2800" b="1"/>
                    </a:p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o</a:t>
                      </a: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ld</a:t>
                      </a:r>
                      <a:endParaRPr lang="en-US" altLang="zh-CN" sz="2800" b="1"/>
                    </a:p>
                    <a:p>
                      <a:pPr algn="ctr">
                        <a:buNone/>
                      </a:pPr>
                      <a:r>
                        <a:rPr lang="en-US" altLang="zh-CN" sz="2800" b="1"/>
                        <a:t>p</a:t>
                      </a: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o</a:t>
                      </a: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st</a:t>
                      </a:r>
                      <a:endParaRPr lang="en-US" altLang="zh-CN" sz="2800" b="1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/>
                        <a:t>b</a:t>
                      </a: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oa</a:t>
                      </a:r>
                      <a:r>
                        <a:rPr lang="en-US" altLang="zh-CN" sz="2800" b="1"/>
                        <a:t>t</a:t>
                      </a:r>
                      <a:endParaRPr lang="en-US" altLang="zh-CN" sz="2800" b="1"/>
                    </a:p>
                    <a:p>
                      <a:pPr algn="ctr">
                        <a:buNone/>
                      </a:pPr>
                      <a:r>
                        <a:rPr lang="en-US" altLang="zh-CN" sz="2800" b="1"/>
                        <a:t>c</a:t>
                      </a: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oa</a:t>
                      </a:r>
                      <a:r>
                        <a:rPr lang="en-US" altLang="zh-CN" sz="2800" b="1"/>
                        <a:t>t</a:t>
                      </a:r>
                      <a:endParaRPr lang="en-US" altLang="zh-CN" sz="2800" b="1"/>
                    </a:p>
                    <a:p>
                      <a:pPr algn="ctr">
                        <a:buNone/>
                      </a:pPr>
                      <a:r>
                        <a:rPr lang="en-US" altLang="zh-CN" sz="2800" b="1"/>
                        <a:t>r</a:t>
                      </a: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oa</a:t>
                      </a:r>
                      <a:r>
                        <a:rPr lang="en-US" altLang="zh-CN" sz="2800" b="1"/>
                        <a:t>d</a:t>
                      </a:r>
                      <a:endParaRPr lang="en-US" altLang="zh-CN" sz="28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h</a:t>
                      </a:r>
                      <a:r>
                        <a:rPr lang="en-US" altLang="zh-CN" sz="2800" b="1"/>
                        <a:t>appy</a:t>
                      </a:r>
                      <a:endParaRPr lang="en-US" altLang="zh-CN" sz="2800" b="1"/>
                    </a:p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h</a:t>
                      </a:r>
                      <a:r>
                        <a:rPr lang="en-US" altLang="zh-CN" sz="2800" b="1"/>
                        <a:t>elp</a:t>
                      </a:r>
                      <a:endParaRPr lang="en-US" altLang="zh-CN" sz="2800" b="1"/>
                    </a:p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h</a:t>
                      </a:r>
                      <a:r>
                        <a:rPr lang="en-US" altLang="zh-CN" sz="2800" b="1"/>
                        <a:t>en</a:t>
                      </a:r>
                      <a:endParaRPr lang="en-US" altLang="zh-CN" sz="28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h</a:t>
                      </a:r>
                      <a:r>
                        <a:rPr lang="en-US" altLang="zh-CN" sz="2800" b="1"/>
                        <a:t>onest</a:t>
                      </a:r>
                      <a:endParaRPr lang="en-US" altLang="zh-CN" sz="2800" b="1"/>
                    </a:p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h</a:t>
                      </a:r>
                      <a:r>
                        <a:rPr lang="en-US" altLang="zh-CN" sz="2800" b="1"/>
                        <a:t>our</a:t>
                      </a:r>
                      <a:endParaRPr lang="en-US" altLang="zh-CN" sz="2800" b="1"/>
                    </a:p>
                    <a:p>
                      <a:pPr algn="ctr">
                        <a:buNone/>
                      </a:pPr>
                      <a:r>
                        <a:rPr lang="en-US" altLang="zh-CN" sz="2800" b="1"/>
                        <a:t>o</a:t>
                      </a: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h</a:t>
                      </a:r>
                      <a:endParaRPr lang="en-US" altLang="zh-CN" sz="2800" b="1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j</a:t>
                      </a:r>
                      <a:r>
                        <a:rPr lang="en-US" altLang="zh-CN" sz="2800" b="1"/>
                        <a:t>acket</a:t>
                      </a:r>
                      <a:endParaRPr lang="en-US" altLang="zh-CN" sz="2800" b="1"/>
                    </a:p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J</a:t>
                      </a:r>
                      <a:r>
                        <a:rPr lang="en-US" altLang="zh-CN" sz="2800" b="1"/>
                        <a:t>apan</a:t>
                      </a:r>
                      <a:endParaRPr lang="en-US" altLang="zh-CN" sz="2800" b="1"/>
                    </a:p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j</a:t>
                      </a:r>
                      <a:r>
                        <a:rPr lang="en-US" altLang="zh-CN" sz="2800" b="1"/>
                        <a:t>ob</a:t>
                      </a:r>
                      <a:endParaRPr lang="en-US" altLang="zh-CN" sz="28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qu</a:t>
                      </a:r>
                      <a:r>
                        <a:rPr lang="en-US" altLang="zh-CN" sz="2800" b="1"/>
                        <a:t>een</a:t>
                      </a:r>
                      <a:endParaRPr lang="en-US" altLang="zh-CN" sz="2800" b="1"/>
                    </a:p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qu</a:t>
                      </a:r>
                      <a:r>
                        <a:rPr lang="en-US" altLang="zh-CN" sz="2800" b="1"/>
                        <a:t>ick</a:t>
                      </a:r>
                      <a:endParaRPr lang="en-US" altLang="zh-CN" sz="2800" b="1"/>
                    </a:p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B0F0"/>
                          </a:solidFill>
                        </a:rPr>
                        <a:t>qu</a:t>
                      </a:r>
                      <a:r>
                        <a:rPr lang="en-US" altLang="zh-CN" sz="2800" b="1"/>
                        <a:t>iet</a:t>
                      </a:r>
                      <a:endParaRPr lang="en-US" altLang="zh-CN" sz="2800" b="1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1691005" y="1370965"/>
            <a:ext cx="3138805" cy="66992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p>
            <a:r>
              <a:rPr lang="en-US" altLang="zh-CN" sz="2400" b="1" dirty="0"/>
              <a:t>Learning </a:t>
            </a:r>
            <a:r>
              <a:rPr lang="en-US" altLang="zh-CN" sz="2400" b="1" dirty="0" err="1"/>
              <a:t>Actively</a:t>
            </a:r>
            <a:endParaRPr lang="en-US" altLang="zh-CN" sz="2400" b="1" dirty="0" err="1"/>
          </a:p>
        </p:txBody>
      </p:sp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1026353" y="2535572"/>
            <a:ext cx="10140059" cy="82994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、Listen and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tell the same sound of each group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听一听，说出每组单词中相同的音。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3"/>
            </p:custDataLst>
          </p:nvPr>
        </p:nvGraphicFramePr>
        <p:xfrm>
          <a:off x="1230630" y="3429000"/>
          <a:ext cx="2457450" cy="1786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725"/>
                <a:gridCol w="1228725"/>
              </a:tblGrid>
              <a:tr h="5956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/>
                        <a:t>r</a:t>
                      </a:r>
                      <a:r>
                        <a:rPr lang="en-US" altLang="zh-CN" sz="2400" b="1">
                          <a:solidFill>
                            <a:srgbClr val="FF0000"/>
                          </a:solidFill>
                        </a:rPr>
                        <a:t>o</a:t>
                      </a:r>
                      <a:r>
                        <a:rPr lang="en-US" altLang="zh-CN" sz="2400" b="1"/>
                        <a:t>se</a:t>
                      </a:r>
                      <a:endParaRPr lang="en-US" altLang="zh-CN" sz="24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/>
                        <a:t>f</a:t>
                      </a:r>
                      <a:r>
                        <a:rPr lang="en-US" altLang="zh-CN" sz="2400" b="1">
                          <a:solidFill>
                            <a:srgbClr val="FF0000"/>
                          </a:solidFill>
                        </a:rPr>
                        <a:t>o</a:t>
                      </a:r>
                      <a:r>
                        <a:rPr lang="en-US" altLang="zh-CN" sz="2400" b="1"/>
                        <a:t>x</a:t>
                      </a:r>
                      <a:endParaRPr lang="en-US" altLang="zh-CN" sz="2400" b="1"/>
                    </a:p>
                  </a:txBody>
                  <a:tcPr/>
                </a:tc>
              </a:tr>
              <a:tr h="5956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/>
                        <a:t>c</a:t>
                      </a:r>
                      <a:r>
                        <a:rPr lang="en-US" altLang="zh-CN" sz="2400" b="1">
                          <a:solidFill>
                            <a:srgbClr val="FF0000"/>
                          </a:solidFill>
                        </a:rPr>
                        <a:t>o</a:t>
                      </a:r>
                      <a:r>
                        <a:rPr lang="en-US" altLang="zh-CN" sz="2400" b="1"/>
                        <a:t>ld</a:t>
                      </a:r>
                      <a:endParaRPr lang="en-US" altLang="zh-CN" sz="24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/>
                        <a:t>c</a:t>
                      </a:r>
                      <a:r>
                        <a:rPr lang="en-US" altLang="zh-CN" sz="2400" b="1">
                          <a:solidFill>
                            <a:srgbClr val="FF0000"/>
                          </a:solidFill>
                        </a:rPr>
                        <a:t>o</a:t>
                      </a:r>
                      <a:r>
                        <a:rPr lang="en-US" altLang="zh-CN" sz="2400" b="1"/>
                        <a:t>py</a:t>
                      </a:r>
                      <a:endParaRPr lang="en-US" altLang="zh-CN" sz="2400" b="1"/>
                    </a:p>
                  </a:txBody>
                  <a:tcPr/>
                </a:tc>
              </a:tr>
              <a:tr h="5956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/>
                        <a:t>b</a:t>
                      </a:r>
                      <a:r>
                        <a:rPr lang="en-US" altLang="zh-CN" sz="2400" b="1">
                          <a:solidFill>
                            <a:srgbClr val="FF0000"/>
                          </a:solidFill>
                        </a:rPr>
                        <a:t>oa</a:t>
                      </a:r>
                      <a:r>
                        <a:rPr lang="en-US" altLang="zh-CN" sz="2400" b="1"/>
                        <a:t>t</a:t>
                      </a:r>
                      <a:endParaRPr lang="en-US" altLang="zh-CN" sz="24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/>
                        <a:t>kn</a:t>
                      </a:r>
                      <a:r>
                        <a:rPr lang="en-US" altLang="zh-CN" sz="2400" b="1">
                          <a:solidFill>
                            <a:srgbClr val="FF0000"/>
                          </a:solidFill>
                        </a:rPr>
                        <a:t>o</a:t>
                      </a:r>
                      <a:r>
                        <a:rPr lang="en-US" altLang="zh-CN" sz="2400" b="1"/>
                        <a:t>ck</a:t>
                      </a:r>
                      <a:endParaRPr lang="en-US" altLang="zh-CN" sz="2400" b="1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表格 4"/>
          <p:cNvGraphicFramePr/>
          <p:nvPr>
            <p:custDataLst>
              <p:tags r:id="rId4"/>
            </p:custDataLst>
          </p:nvPr>
        </p:nvGraphicFramePr>
        <p:xfrm>
          <a:off x="3804920" y="3429000"/>
          <a:ext cx="6555740" cy="1788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8935"/>
                <a:gridCol w="1638935"/>
                <a:gridCol w="1638935"/>
                <a:gridCol w="1638935"/>
              </a:tblGrid>
              <a:tr h="5962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B0F0"/>
                          </a:solidFill>
                        </a:rPr>
                        <a:t>j</a:t>
                      </a:r>
                      <a:r>
                        <a:rPr lang="en-US" altLang="zh-CN" sz="2400" b="1"/>
                        <a:t>acket</a:t>
                      </a:r>
                      <a:endParaRPr lang="en-US" altLang="zh-CN" sz="24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B0F0"/>
                          </a:solidFill>
                        </a:rPr>
                        <a:t>qu</a:t>
                      </a:r>
                      <a:r>
                        <a:rPr lang="en-US" altLang="zh-CN" sz="2400" b="1"/>
                        <a:t>een</a:t>
                      </a:r>
                      <a:endParaRPr lang="en-US" altLang="zh-CN" sz="24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B0F0"/>
                          </a:solidFill>
                        </a:rPr>
                        <a:t>h</a:t>
                      </a:r>
                      <a:r>
                        <a:rPr lang="en-US" altLang="zh-CN" sz="2400" b="1"/>
                        <a:t>onest</a:t>
                      </a:r>
                      <a:endParaRPr lang="en-US" altLang="zh-CN" sz="24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B0F0"/>
                          </a:solidFill>
                        </a:rPr>
                        <a:t>h</a:t>
                      </a:r>
                      <a:r>
                        <a:rPr lang="en-US" altLang="zh-CN" sz="2400" b="1"/>
                        <a:t>en</a:t>
                      </a:r>
                      <a:endParaRPr lang="en-US" altLang="zh-CN" sz="2400" b="1"/>
                    </a:p>
                  </a:txBody>
                  <a:tcPr/>
                </a:tc>
              </a:tr>
              <a:tr h="5962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B0F0"/>
                          </a:solidFill>
                        </a:rPr>
                        <a:t>J</a:t>
                      </a:r>
                      <a:r>
                        <a:rPr lang="en-US" altLang="zh-CN" sz="2400" b="1"/>
                        <a:t>apan</a:t>
                      </a:r>
                      <a:endParaRPr lang="en-US" altLang="zh-CN" sz="24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B0F0"/>
                          </a:solidFill>
                        </a:rPr>
                        <a:t>qu</a:t>
                      </a:r>
                      <a:r>
                        <a:rPr lang="en-US" altLang="zh-CN" sz="2400" b="1"/>
                        <a:t>ick</a:t>
                      </a:r>
                      <a:endParaRPr lang="en-US" altLang="zh-CN" sz="24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B0F0"/>
                          </a:solidFill>
                        </a:rPr>
                        <a:t>h</a:t>
                      </a:r>
                      <a:r>
                        <a:rPr lang="en-US" altLang="zh-CN" sz="2400" b="1"/>
                        <a:t>our</a:t>
                      </a:r>
                      <a:endParaRPr lang="en-US" altLang="zh-CN" sz="24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B0F0"/>
                          </a:solidFill>
                        </a:rPr>
                        <a:t>h</a:t>
                      </a:r>
                      <a:r>
                        <a:rPr lang="en-US" altLang="zh-CN" sz="2400" b="1"/>
                        <a:t>elp</a:t>
                      </a:r>
                      <a:endParaRPr lang="en-US" altLang="zh-CN" sz="2400" b="1"/>
                    </a:p>
                  </a:txBody>
                  <a:tcPr/>
                </a:tc>
              </a:tr>
              <a:tr h="5962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B0F0"/>
                          </a:solidFill>
                        </a:rPr>
                        <a:t>j</a:t>
                      </a:r>
                      <a:r>
                        <a:rPr lang="en-US" altLang="zh-CN" sz="2400" b="1"/>
                        <a:t>ob</a:t>
                      </a:r>
                      <a:endParaRPr lang="en-US" altLang="zh-CN" sz="24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B0F0"/>
                          </a:solidFill>
                        </a:rPr>
                        <a:t>qu</a:t>
                      </a:r>
                      <a:r>
                        <a:rPr lang="en-US" altLang="zh-CN" sz="2400" b="1"/>
                        <a:t>iet</a:t>
                      </a:r>
                      <a:endParaRPr lang="en-US" altLang="zh-CN" sz="24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/>
                        <a:t>o</a:t>
                      </a:r>
                      <a:r>
                        <a:rPr lang="en-US" altLang="zh-CN" sz="2400" b="1">
                          <a:solidFill>
                            <a:srgbClr val="00B0F0"/>
                          </a:solidFill>
                        </a:rPr>
                        <a:t>h</a:t>
                      </a:r>
                      <a:endParaRPr lang="en-US" altLang="zh-CN" sz="2400" b="1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B0F0"/>
                          </a:solidFill>
                        </a:rPr>
                        <a:t>h</a:t>
                      </a:r>
                      <a:r>
                        <a:rPr lang="en-US" altLang="zh-CN" sz="2400" b="1"/>
                        <a:t>appy</a:t>
                      </a:r>
                      <a:endParaRPr lang="en-US" altLang="zh-CN" sz="2400" b="1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文本框 26"/>
          <p:cNvSpPr txBox="1"/>
          <p:nvPr>
            <p:custDataLst>
              <p:tags r:id="rId5"/>
            </p:custDataLst>
          </p:nvPr>
        </p:nvSpPr>
        <p:spPr>
          <a:xfrm>
            <a:off x="3804920" y="5514340"/>
            <a:ext cx="6512560" cy="460375"/>
          </a:xfrm>
          <a:prstGeom prst="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23000">
                <a:srgbClr val="00B0F0"/>
              </a:gs>
            </a:gsLst>
            <a:lin ang="0" scaled="0"/>
          </a:gradFill>
        </p:spPr>
        <p:txBody>
          <a:bodyPr wrap="square">
            <a:spAutoFit/>
          </a:bodyPr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字母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honset, hour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oh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等单词中不发音。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Lesson17">
            <a:hlinkClick r:id="" action="ppaction://media"/>
          </p:cNvPr>
          <p:cNvPicPr/>
          <p:nvPr>
            <a:audioFile r:link="rId6"/>
            <p:extLst>
              <p:ext uri="{DAA4B4D4-6D71-4841-9C94-3DE7FCFB9230}">
                <p14:media xmlns:p14="http://schemas.microsoft.com/office/powerpoint/2010/main" r:embed="rId7">
                  <p14:trim end="665675.0000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31630" y="1169670"/>
            <a:ext cx="495300" cy="495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3301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785053" y="857258"/>
            <a:ext cx="10140059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Read and think.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读一读，想一想。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881380" y="1576705"/>
            <a:ext cx="49657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3600" dirty="0"/>
              <a:t>1)</a:t>
            </a:r>
            <a:endParaRPr lang="en-US" altLang="zh-CN" sz="3600" dirty="0"/>
          </a:p>
        </p:txBody>
      </p:sp>
      <p:sp>
        <p:nvSpPr>
          <p:cNvPr id="3" name="文本框 2"/>
          <p:cNvSpPr txBox="1"/>
          <p:nvPr/>
        </p:nvSpPr>
        <p:spPr>
          <a:xfrm>
            <a:off x="1604645" y="2585720"/>
            <a:ext cx="8982075" cy="2341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800">
                <a:latin typeface="Times New Roman" panose="02020603050405020304" pitchFamily="18" charset="0"/>
                <a:cs typeface="Times New Roman" panose="02020603050405020304" pitchFamily="18" charset="0"/>
              </a:rPr>
              <a:t>/ dʒəʊk/  /fɒks/  /əʊld/  /rəʊd/  /help/  /’ɒnɪst/  /dʒɒb/  /kwi:n/</a:t>
            </a:r>
            <a:endParaRPr lang="en-US" altLang="zh-CN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3" name="文本框 82"/>
          <p:cNvSpPr txBox="1"/>
          <p:nvPr>
            <p:custDataLst>
              <p:tags r:id="rId1"/>
            </p:custDataLst>
          </p:nvPr>
        </p:nvSpPr>
        <p:spPr>
          <a:xfrm>
            <a:off x="2074397" y="1248043"/>
            <a:ext cx="425378" cy="7067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r"/>
            <a:r>
              <a:rPr lang="en-US" altLang="zh-CN" sz="4000" dirty="0"/>
              <a:t>2)</a:t>
            </a:r>
            <a:endParaRPr lang="en-US" altLang="zh-CN" sz="4000" dirty="0"/>
          </a:p>
        </p:txBody>
      </p:sp>
      <p:sp>
        <p:nvSpPr>
          <p:cNvPr id="2" name="文本框 1"/>
          <p:cNvSpPr txBox="1"/>
          <p:nvPr/>
        </p:nvSpPr>
        <p:spPr>
          <a:xfrm>
            <a:off x="1511300" y="2989580"/>
            <a:ext cx="9326245" cy="16903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800">
                <a:latin typeface="Times New Roman" panose="02020603050405020304" pitchFamily="18" charset="0"/>
                <a:cs typeface="Times New Roman" panose="02020603050405020304" pitchFamily="18" charset="0"/>
              </a:rPr>
              <a:t>smoke  copy  post  boat  Japan  quiet</a:t>
            </a:r>
            <a:r>
              <a:rPr lang="en-US" altLang="zh-CN" sz="2400"/>
              <a:t>  </a:t>
            </a:r>
            <a:endParaRPr lang="en-US" altLang="zh-CN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4" name="文本框 83"/>
          <p:cNvSpPr txBox="1"/>
          <p:nvPr>
            <p:custDataLst>
              <p:tags r:id="rId1"/>
            </p:custDataLst>
          </p:nvPr>
        </p:nvSpPr>
        <p:spPr>
          <a:xfrm>
            <a:off x="1001726" y="1986451"/>
            <a:ext cx="425378" cy="46037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r"/>
            <a:r>
              <a:rPr lang="en-US" altLang="zh-CN" sz="2400" dirty="0"/>
              <a:t>3)</a:t>
            </a:r>
            <a:endParaRPr lang="en-US" altLang="zh-CN" sz="2400" dirty="0"/>
          </a:p>
        </p:txBody>
      </p:sp>
      <p:sp>
        <p:nvSpPr>
          <p:cNvPr id="4" name="文本框 3"/>
          <p:cNvSpPr txBox="1"/>
          <p:nvPr/>
        </p:nvSpPr>
        <p:spPr>
          <a:xfrm>
            <a:off x="695960" y="2872740"/>
            <a:ext cx="1135062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>
                <a:latin typeface="Times New Roman" panose="02020603050405020304" pitchFamily="18" charset="0"/>
                <a:cs typeface="Times New Roman" panose="02020603050405020304" pitchFamily="18" charset="0"/>
              </a:rPr>
              <a:t>happy hour     bring a rose     quick knock     wild hen        find your coat</a:t>
            </a:r>
            <a:endParaRPr lang="en-US" altLang="zh-CN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785053" y="857258"/>
            <a:ext cx="10140059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Listen and read aloud in pairs. Then circle the odd one out.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听录音，两人一组大声朗读，然后再圈出不同的单词。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4860" y="1991360"/>
            <a:ext cx="11157585" cy="4627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800">
                <a:latin typeface="Times New Roman" panose="02020603050405020304" pitchFamily="18" charset="0"/>
                <a:cs typeface="Times New Roman" panose="02020603050405020304" pitchFamily="18" charset="0"/>
              </a:rPr>
              <a:t>1) quick quiet queue queen quite quote</a:t>
            </a:r>
            <a:endParaRPr lang="en-US" altLang="zh-CN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4800">
                <a:latin typeface="Times New Roman" panose="02020603050405020304" pitchFamily="18" charset="0"/>
                <a:cs typeface="Times New Roman" panose="02020603050405020304" pitchFamily="18" charset="0"/>
              </a:rPr>
              <a:t>2) hope home smoke joke fox rose</a:t>
            </a:r>
            <a:endParaRPr lang="en-US" altLang="zh-CN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4800">
                <a:latin typeface="Times New Roman" panose="02020603050405020304" pitchFamily="18" charset="0"/>
                <a:cs typeface="Times New Roman" panose="02020603050405020304" pitchFamily="18" charset="0"/>
              </a:rPr>
              <a:t>3) knock copy not dog hot note</a:t>
            </a:r>
            <a:endParaRPr lang="en-US" altLang="zh-CN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4800">
                <a:latin typeface="Times New Roman" panose="02020603050405020304" pitchFamily="18" charset="0"/>
                <a:cs typeface="Times New Roman" panose="02020603050405020304" pitchFamily="18" charset="0"/>
              </a:rPr>
              <a:t>4) cold mop post boat coat road </a:t>
            </a:r>
            <a:endParaRPr lang="en-US" altLang="zh-CN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4800">
                <a:latin typeface="Times New Roman" panose="02020603050405020304" pitchFamily="18" charset="0"/>
                <a:cs typeface="Times New Roman" panose="02020603050405020304" pitchFamily="18" charset="0"/>
              </a:rPr>
              <a:t>5) honor help hour oh honest heir</a:t>
            </a:r>
            <a:endParaRPr lang="en-US" altLang="zh-CN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Lesson17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30007.000000" end="461051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0429875" y="1496060"/>
            <a:ext cx="495300" cy="495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047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>
            <p:custDataLst>
              <p:tags r:id="rId1"/>
            </p:custDataLst>
          </p:nvPr>
        </p:nvSpPr>
        <p:spPr>
          <a:xfrm>
            <a:off x="871220" y="365760"/>
            <a:ext cx="10525125" cy="7315200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25400" tIns="0" rIns="25400" bIns="0">
            <a:noAutofit/>
          </a:bodyPr>
          <a:lstStyle/>
          <a:p>
            <a:pPr marL="0" indent="0" algn="just">
              <a:lnSpc>
                <a:spcPts val="3500"/>
              </a:lnSpc>
              <a:spcAft>
                <a:spcPts val="1100"/>
              </a:spcAft>
            </a:pPr>
            <a:r>
              <a:rPr lang="en-US" altLang="zh-CN" sz="2800" b="1" kern="100">
                <a:solidFill>
                  <a:srgbClr val="000000"/>
                </a:solidFill>
              </a:rPr>
              <a:t>4. Write，listen and notice“／”.写一写，听一听，注意句中的“／”。</a:t>
            </a:r>
            <a:endParaRPr lang="en-US" altLang="zh-CN" sz="1200" b="1" kern="100"/>
          </a:p>
          <a:p>
            <a:pPr marL="0" indent="0" algn="just">
              <a:lnSpc>
                <a:spcPts val="3800"/>
              </a:lnSpc>
              <a:spcAft>
                <a:spcPts val="1900"/>
              </a:spcAft>
            </a:pPr>
            <a:r>
              <a:rPr lang="en-US" altLang="zh-CN" sz="3200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Fill in the blanks according to the sounds. Then listen and check. 根据音标填空，然后听录音核对。</a:t>
            </a:r>
            <a:endParaRPr lang="en-US" altLang="zh-CN" sz="3200" kern="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3800"/>
              </a:lnSpc>
              <a:spcAft>
                <a:spcPts val="600"/>
              </a:spcAft>
            </a:pP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A.Don't</a:t>
            </a:r>
            <a:r>
              <a:rPr lang="en-US" altLang="zh-CN" sz="2800" u="sng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/sməʊk/</a:t>
            </a:r>
            <a:r>
              <a:rPr lang="en-US" altLang="zh-CN" sz="2800" kern="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library.	</a:t>
            </a:r>
            <a:endParaRPr lang="en-US" altLang="zh-CN" sz="1200" kern="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3800"/>
              </a:lnSpc>
              <a:spcAft>
                <a:spcPts val="900"/>
              </a:spcAft>
            </a:pP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Thank you </a:t>
            </a:r>
            <a:r>
              <a:rPr lang="en-US" altLang="zh-CN" sz="2800" kern="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your big</a:t>
            </a:r>
            <a:r>
              <a:rPr lang="en-US" altLang="zh-CN" sz="2800" u="sng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/help/! I got my dream _______/dʒɒb/ now.	</a:t>
            </a:r>
            <a:endParaRPr lang="en-US" altLang="zh-CN" sz="1200" kern="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3800"/>
              </a:lnSpc>
              <a:spcAft>
                <a:spcPts val="600"/>
              </a:spcAft>
            </a:pP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C.It's too</a:t>
            </a:r>
            <a:r>
              <a:rPr lang="en-US" altLang="zh-CN" sz="2800" u="sng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/kəʊld/  </a:t>
            </a:r>
            <a:r>
              <a:rPr lang="en-US" altLang="zh-CN" sz="2800" kern="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go out without a coat.	</a:t>
            </a:r>
            <a:endParaRPr lang="en-US" altLang="zh-CN" sz="1200" kern="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3800"/>
              </a:lnSpc>
              <a:spcAft>
                <a:spcPts val="600"/>
              </a:spcAft>
            </a:pP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D.My mum buys me a new</a:t>
            </a:r>
            <a:r>
              <a:rPr lang="en-US" altLang="zh-CN" sz="2800" u="sng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/'dʒækit/</a:t>
            </a:r>
            <a:r>
              <a:rPr lang="en-US" altLang="zh-CN" sz="2800" kern="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I like it very much.</a:t>
            </a:r>
            <a:endParaRPr lang="en-US" altLang="zh-CN" sz="2800" kern="1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3800"/>
              </a:lnSpc>
              <a:spcAft>
                <a:spcPts val="600"/>
              </a:spcAft>
            </a:pP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It's so</a:t>
            </a:r>
            <a:r>
              <a:rPr lang="en-US" altLang="zh-CN" sz="2800" u="sng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/'kwaɪət/a road</a:t>
            </a:r>
            <a:r>
              <a:rPr lang="en-US" altLang="zh-CN" sz="2800" kern="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that I _______	/kwaɪt/enjoy it.</a:t>
            </a:r>
            <a:endParaRPr lang="en-US" altLang="zh-CN" sz="2800" kern="1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3800"/>
              </a:lnSpc>
              <a:spcAft>
                <a:spcPts val="600"/>
              </a:spcAft>
            </a:pP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F.To be</a:t>
            </a:r>
            <a:r>
              <a:rPr lang="en-US" altLang="zh-CN" sz="2800" u="sng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/'ɒnɪst/, </a:t>
            </a:r>
            <a:r>
              <a:rPr lang="en-US" altLang="zh-CN" sz="2800" kern="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I'm not always an honest girl.</a:t>
            </a:r>
            <a:endParaRPr lang="en-US" altLang="zh-CN" sz="1200" kern="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3800"/>
              </a:lnSpc>
            </a:pPr>
            <a:endParaRPr lang="en-US" altLang="zh-CN" sz="1200" kern="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Lesson1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532168.000000" end="387751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13670" y="1428750"/>
            <a:ext cx="495300" cy="495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758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>
            <p:custDataLst>
              <p:tags r:id="rId1"/>
            </p:custDataLst>
          </p:nvPr>
        </p:nvSpPr>
        <p:spPr>
          <a:xfrm>
            <a:off x="871220" y="365760"/>
            <a:ext cx="10525125" cy="7315200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25400" tIns="0" rIns="25400" bIns="0">
            <a:noAutofit/>
          </a:bodyPr>
          <a:lstStyle/>
          <a:p>
            <a:pPr marL="0" indent="0" algn="just">
              <a:lnSpc>
                <a:spcPts val="3800"/>
              </a:lnSpc>
            </a:pPr>
            <a:endParaRPr lang="en-US" altLang="zh-CN" sz="3200" kern="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3800"/>
              </a:lnSpc>
            </a:pPr>
            <a:r>
              <a:rPr lang="en-US" altLang="zh-CN" sz="3200" kern="100">
                <a:latin typeface="Times New Roman" panose="02020603050405020304" pitchFamily="18" charset="0"/>
                <a:cs typeface="Times New Roman" panose="02020603050405020304" pitchFamily="18" charset="0"/>
              </a:rPr>
              <a:t>2) Listen again and notice “/” in the sentences. Then read aloud. 再听一遍录音，注意句中的斜线“／”，并大声朗读。</a:t>
            </a:r>
            <a:endParaRPr lang="en-US" altLang="zh-CN" sz="3200" kern="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69745" y="2865120"/>
            <a:ext cx="7437120" cy="34766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400" b="1">
                <a:solidFill>
                  <a:srgbClr val="FF0000"/>
                </a:solidFill>
                <a:highlight>
                  <a:srgbClr val="FFFF00"/>
                </a:highlight>
                <a:latin typeface="方正舒体" panose="02010601030101010101" charset="-122"/>
                <a:ea typeface="方正舒体" panose="02010601030101010101" charset="-122"/>
              </a:rPr>
              <a:t>Tip: </a:t>
            </a:r>
            <a:r>
              <a:rPr lang="zh-CN" altLang="en-US" sz="4400">
                <a:latin typeface="方正舒体" panose="02010601030101010101" charset="-122"/>
                <a:ea typeface="方正舒体" panose="02010601030101010101" charset="-122"/>
              </a:rPr>
              <a:t>意群是意义相对完整的一组单词。一个意群可以是一个短句子，也可以是一个长句子中的一部分，一般用斜线（／）标出。</a:t>
            </a:r>
            <a:endParaRPr lang="zh-CN" altLang="en-US" sz="4400">
              <a:latin typeface="方正舒体" panose="02010601030101010101" charset="-122"/>
              <a:ea typeface="方正舒体" panose="02010601030101010101" charset="-122"/>
            </a:endParaRPr>
          </a:p>
        </p:txBody>
      </p:sp>
      <p:pic>
        <p:nvPicPr>
          <p:cNvPr id="4" name="Lesson1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608042.000000" end="317185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52710" y="1443990"/>
            <a:ext cx="495300" cy="495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1" dur="70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Creatively</a:t>
            </a:r>
            <a:endParaRPr lang="zh-CN" altLang="en-US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3815" r="10071"/>
          <a:stretch>
            <a:fillRect/>
          </a:stretch>
        </p:blipFill>
        <p:spPr>
          <a:xfrm rot="16200000">
            <a:off x="3496310" y="-2238375"/>
            <a:ext cx="5364480" cy="123558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060315" y="3253740"/>
            <a:ext cx="4267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FF0000"/>
                </a:solidFill>
              </a:rPr>
              <a:t>j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75955" y="3528060"/>
            <a:ext cx="213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FF0000"/>
                </a:solidFill>
              </a:rPr>
              <a:t>o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660515" y="4259580"/>
            <a:ext cx="304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</a:rPr>
              <a:t>h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52545" y="4594860"/>
            <a:ext cx="12084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</a:rPr>
              <a:t>oa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36595" y="3563620"/>
            <a:ext cx="213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FF0000"/>
                </a:solidFill>
              </a:rPr>
              <a:t>o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55875" y="4940300"/>
            <a:ext cx="213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FF0000"/>
                </a:solidFill>
              </a:rPr>
              <a:t>O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97350" y="4939030"/>
            <a:ext cx="304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</a:rPr>
              <a:t>h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489315" y="5651500"/>
            <a:ext cx="6546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</a:rPr>
              <a:t>qu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pic>
        <p:nvPicPr>
          <p:cNvPr id="13" name="Lesson1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680332.000000" end="269535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56470" y="1226820"/>
            <a:ext cx="495300" cy="4953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53" dur="4594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54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/>
      <p:bldP spid="8" grpId="0"/>
      <p:bldP spid="5" grpId="0"/>
      <p:bldP spid="6" grpId="0"/>
      <p:bldP spid="7" grpId="0"/>
      <p:bldP spid="9" grpId="0"/>
      <p:bldP spid="10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1769745" y="2865120"/>
            <a:ext cx="7437120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400" b="1">
                <a:solidFill>
                  <a:srgbClr val="FF0000"/>
                </a:solidFill>
                <a:highlight>
                  <a:srgbClr val="FFFF00"/>
                </a:highlight>
                <a:latin typeface="方正舒体" panose="02010601030101010101" charset="-122"/>
                <a:ea typeface="方正舒体" panose="02010601030101010101" charset="-122"/>
              </a:rPr>
              <a:t>Tip: </a:t>
            </a:r>
            <a:r>
              <a:rPr lang="zh-CN" altLang="en-US" sz="4400" b="1">
                <a:solidFill>
                  <a:schemeClr val="tx1"/>
                </a:solidFill>
                <a:latin typeface="方正舒体" panose="02010601030101010101" charset="-122"/>
                <a:ea typeface="方正舒体" panose="02010601030101010101" charset="-122"/>
              </a:rPr>
              <a:t>每个</a:t>
            </a:r>
            <a:r>
              <a:rPr lang="zh-CN" altLang="en-US" sz="4400">
                <a:latin typeface="方正舒体" panose="02010601030101010101" charset="-122"/>
                <a:ea typeface="方正舒体" panose="02010601030101010101" charset="-122"/>
              </a:rPr>
              <a:t>意群要一口气说完，意群和意群之间需要适当的停顿。</a:t>
            </a:r>
            <a:endParaRPr lang="zh-CN" altLang="en-US" sz="4400">
              <a:latin typeface="方正舒体" panose="02010601030101010101" charset="-122"/>
              <a:ea typeface="方正舒体" panose="0201060103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653" t="12324" r="74706" b="11188"/>
          <a:stretch>
            <a:fillRect/>
          </a:stretch>
        </p:blipFill>
        <p:spPr>
          <a:xfrm rot="16200000">
            <a:off x="5499735" y="-3406775"/>
            <a:ext cx="1226185" cy="10471150"/>
          </a:xfrm>
          <a:prstGeom prst="rect">
            <a:avLst/>
          </a:prstGeom>
        </p:spPr>
      </p:pic>
      <p:pic>
        <p:nvPicPr>
          <p:cNvPr id="5" name="Lesson17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st="727398.000000" end="2881.000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36430" y="1946910"/>
            <a:ext cx="495300" cy="4953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1" dur="2655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7246" t="21158" r="23518" b="5491"/>
          <a:stretch>
            <a:fillRect/>
          </a:stretch>
        </p:blipFill>
        <p:spPr>
          <a:xfrm>
            <a:off x="875030" y="1440180"/>
            <a:ext cx="10441940" cy="50901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11501" t="43410" r="16084" b="36936"/>
          <a:stretch>
            <a:fillRect/>
          </a:stretch>
        </p:blipFill>
        <p:spPr>
          <a:xfrm>
            <a:off x="504825" y="-99060"/>
            <a:ext cx="10583545" cy="1295400"/>
          </a:xfrm>
          <a:prstGeom prst="rect">
            <a:avLst/>
          </a:prstGeom>
        </p:spPr>
      </p:pic>
      <p:pic>
        <p:nvPicPr>
          <p:cNvPr id="5" name="Lesson17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773326.000000" end="168771.000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29750" y="701040"/>
            <a:ext cx="495300" cy="49530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537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7514" r="1140" b="6829"/>
          <a:stretch>
            <a:fillRect/>
          </a:stretch>
        </p:blipFill>
        <p:spPr>
          <a:xfrm>
            <a:off x="471805" y="361950"/>
            <a:ext cx="10971530" cy="6134100"/>
          </a:xfrm>
          <a:prstGeom prst="rect">
            <a:avLst/>
          </a:prstGeom>
        </p:spPr>
      </p:pic>
      <p:pic>
        <p:nvPicPr>
          <p:cNvPr id="3" name="Lesson1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827318.000000" end="109295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60230" y="1062990"/>
            <a:ext cx="495300" cy="495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59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4263" t="17686" r="8631" b="19339"/>
          <a:stretch>
            <a:fillRect/>
          </a:stretch>
        </p:blipFill>
        <p:spPr>
          <a:xfrm rot="16200000">
            <a:off x="3154680" y="-1858645"/>
            <a:ext cx="5761355" cy="10864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1769745" y="2865120"/>
            <a:ext cx="743712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400" b="1">
                <a:solidFill>
                  <a:srgbClr val="FF0000"/>
                </a:solidFill>
                <a:highlight>
                  <a:srgbClr val="FFFF00"/>
                </a:highlight>
                <a:latin typeface="方正舒体" panose="02010601030101010101" charset="-122"/>
                <a:ea typeface="方正舒体" panose="02010601030101010101" charset="-122"/>
              </a:rPr>
              <a:t>Tip: </a:t>
            </a:r>
            <a:r>
              <a:rPr lang="zh-CN" altLang="en-US" sz="4400" b="1">
                <a:solidFill>
                  <a:schemeClr val="tx1"/>
                </a:solidFill>
                <a:latin typeface="方正舒体" panose="02010601030101010101" charset="-122"/>
                <a:ea typeface="方正舒体" panose="02010601030101010101" charset="-122"/>
              </a:rPr>
              <a:t>正确地划分意群能帮助你更好地理解和表达意义</a:t>
            </a:r>
            <a:r>
              <a:rPr lang="zh-CN" altLang="en-US" sz="4400">
                <a:latin typeface="方正舒体" panose="02010601030101010101" charset="-122"/>
                <a:ea typeface="方正舒体" panose="02010601030101010101" charset="-122"/>
              </a:rPr>
              <a:t>。</a:t>
            </a:r>
            <a:endParaRPr lang="zh-CN" altLang="en-US" sz="4400"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8210" y="982345"/>
            <a:ext cx="1035494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2) Mark(/) the thought groups and tell the story in groups with pauses. 用斜线“／”标出意群，并在小组内讲述该故事，注意停顿。正确地划分意群能够帮助你更好地理解和表达意义</a:t>
            </a:r>
            <a:r>
              <a:rPr lang="zh-CN" altLang="en-US"/>
              <a:t>。</a:t>
            </a:r>
            <a:endParaRPr lang="en-US" altLang="zh-CN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Challenging Yourself</a:t>
            </a:r>
            <a:endParaRPr lang="zh-CN" altLang="en-US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088" t="8637" r="23816" b="26688"/>
          <a:stretch>
            <a:fillRect/>
          </a:stretch>
        </p:blipFill>
        <p:spPr>
          <a:xfrm>
            <a:off x="1165225" y="1570355"/>
            <a:ext cx="9476740" cy="4317365"/>
          </a:xfrm>
          <a:prstGeom prst="roundRect">
            <a:avLst/>
          </a:prstGeom>
        </p:spPr>
      </p:pic>
      <p:pic>
        <p:nvPicPr>
          <p:cNvPr id="4" name="Lesson1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900552.000000" end="55921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17430" y="1075055"/>
            <a:ext cx="495300" cy="4953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393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Challenging Yourself</a:t>
            </a:r>
            <a:endParaRPr lang="zh-CN" altLang="en-US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3926" t="49967" r="16835" b="7481"/>
          <a:stretch>
            <a:fillRect/>
          </a:stretch>
        </p:blipFill>
        <p:spPr>
          <a:xfrm>
            <a:off x="876935" y="1981200"/>
            <a:ext cx="10777855" cy="32613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Challenging Yourself</a:t>
            </a:r>
            <a:endParaRPr lang="zh-CN" altLang="en-US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5739" t="44993" r="12553" b="8333"/>
          <a:stretch>
            <a:fillRect/>
          </a:stretch>
        </p:blipFill>
        <p:spPr>
          <a:xfrm>
            <a:off x="599440" y="1777365"/>
            <a:ext cx="10560685" cy="3891915"/>
          </a:xfrm>
          <a:prstGeom prst="roundRect">
            <a:avLst/>
          </a:prstGeom>
        </p:spPr>
      </p:pic>
      <p:pic>
        <p:nvPicPr>
          <p:cNvPr id="3" name="Lesson1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938743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29750" y="1226820"/>
            <a:ext cx="495300" cy="4953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570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Reflectively</a:t>
            </a:r>
            <a:endParaRPr lang="zh-CN" altLang="en-US" b="1" dirty="0"/>
          </a:p>
        </p:txBody>
      </p:sp>
      <p:sp>
        <p:nvSpPr>
          <p:cNvPr id="82" name="文本框 81"/>
          <p:cNvSpPr txBox="1"/>
          <p:nvPr/>
        </p:nvSpPr>
        <p:spPr>
          <a:xfrm>
            <a:off x="877128" y="1358908"/>
            <a:ext cx="101400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Try to work out the rules.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试着找出规律。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6935" y="2243455"/>
            <a:ext cx="10270490" cy="32023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noAutofit/>
          </a:bodyPr>
          <a:p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1) We can pronounce the letter "o” as/</a:t>
            </a:r>
            <a:r>
              <a:rPr lang="zh-CN" altLang="en-US" sz="2800" u="sng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/in joke, cold and boat. 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2) We can pronounce the letter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”as/</a:t>
            </a:r>
            <a:r>
              <a:rPr lang="zh-CN" altLang="en-US" sz="2800" u="sng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/in fox, copy and knock. 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3) We can pronounce the letters "oa"as/</a:t>
            </a:r>
            <a:r>
              <a:rPr lang="zh-CN" altLang="en-US" sz="2800" u="sng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zh-CN" sz="2800" u="sng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/in boat and coat.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4) WVe usually pronounce the letter "h” as/</a:t>
            </a:r>
            <a:r>
              <a:rPr lang="en-US" altLang="zh-CN" sz="2800" u="sng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/in happy, help and hen, but we don't pronounce it in honest and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u="sng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</a:t>
            </a:r>
            <a:r>
              <a:rPr lang="en-US" altLang="zh-CN" sz="2800" u="sng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sz="2800" u="sng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</a:t>
            </a:r>
            <a:r>
              <a:rPr lang="en-US" altLang="zh-CN" sz="2800" u="sng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5) We can pronounce the letter "j"as/	</a:t>
            </a:r>
            <a:r>
              <a:rPr lang="zh-CN" altLang="en-US" sz="2800" u="sng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/ in job and jacket.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6) We can pronounce the letters “qu" as/</a:t>
            </a:r>
            <a:r>
              <a:rPr lang="en-US" altLang="zh-CN" sz="2800" u="sng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/ in quick and quiet.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781050" y="1943100"/>
            <a:ext cx="10534650" cy="4191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rgbClr val="0070C0">
                  <a:alpha val="73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Reflectively</a:t>
            </a:r>
            <a:endParaRPr lang="zh-CN" altLang="en-US" b="1" dirty="0"/>
          </a:p>
        </p:txBody>
      </p:sp>
      <p:sp>
        <p:nvSpPr>
          <p:cNvPr id="82" name="文本框 81"/>
          <p:cNvSpPr txBox="1"/>
          <p:nvPr/>
        </p:nvSpPr>
        <p:spPr>
          <a:xfrm>
            <a:off x="877128" y="1358908"/>
            <a:ext cx="101400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Tick(√) what you can do.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看看你今天学会了什么。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71550" y="2131571"/>
            <a:ext cx="2038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Now I can...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6391275" y="20753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Great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7680325" y="20753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G</a:t>
            </a:r>
            <a:r>
              <a:rPr lang="en-US" altLang="zh-CN" dirty="0" err="1"/>
              <a:t>ood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969375" y="20753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Ok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10035381" y="2075377"/>
            <a:ext cx="1369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/>
              <a:t>Try hard</a:t>
            </a:r>
            <a:endParaRPr lang="zh-CN" altLang="en-US" dirty="0"/>
          </a:p>
        </p:txBody>
      </p:sp>
      <p:sp>
        <p:nvSpPr>
          <p:cNvPr id="5" name="星形: 五角 4"/>
          <p:cNvSpPr/>
          <p:nvPr/>
        </p:nvSpPr>
        <p:spPr>
          <a:xfrm>
            <a:off x="6619875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星形: 五角 12"/>
          <p:cNvSpPr/>
          <p:nvPr/>
        </p:nvSpPr>
        <p:spPr>
          <a:xfrm>
            <a:off x="6738938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星形: 五角 13"/>
          <p:cNvSpPr/>
          <p:nvPr/>
        </p:nvSpPr>
        <p:spPr>
          <a:xfrm>
            <a:off x="6858001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星形: 五角 14"/>
          <p:cNvSpPr/>
          <p:nvPr/>
        </p:nvSpPr>
        <p:spPr>
          <a:xfrm>
            <a:off x="6986587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星形: 五角 15"/>
          <p:cNvSpPr/>
          <p:nvPr/>
        </p:nvSpPr>
        <p:spPr>
          <a:xfrm>
            <a:off x="7977981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星形: 五角 16"/>
          <p:cNvSpPr/>
          <p:nvPr/>
        </p:nvSpPr>
        <p:spPr>
          <a:xfrm>
            <a:off x="8081962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星形: 五角 17"/>
          <p:cNvSpPr/>
          <p:nvPr/>
        </p:nvSpPr>
        <p:spPr>
          <a:xfrm>
            <a:off x="8185943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星形: 五角 19"/>
          <p:cNvSpPr/>
          <p:nvPr/>
        </p:nvSpPr>
        <p:spPr>
          <a:xfrm>
            <a:off x="9331324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星形: 五角 20"/>
          <p:cNvSpPr/>
          <p:nvPr/>
        </p:nvSpPr>
        <p:spPr>
          <a:xfrm>
            <a:off x="9435305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星形: 五角 21"/>
          <p:cNvSpPr/>
          <p:nvPr/>
        </p:nvSpPr>
        <p:spPr>
          <a:xfrm>
            <a:off x="10679905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050924" y="2666911"/>
            <a:ext cx="5454651" cy="3339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read /ei/, /ae/, /p/, /b/, /t/, /d/, /k/and/g/correctly;</a:t>
            </a:r>
            <a:endParaRPr lang="en-US" altLang="zh-CN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match the words with their sounds well；</a:t>
            </a:r>
            <a:endParaRPr lang="en-US" altLang="zh-CN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read the words. phrases and sentencesaloud；</a:t>
            </a:r>
            <a:endParaRPr lang="en-US" altLang="zh-CN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write the words according to theirsounds；</a:t>
            </a:r>
            <a:endParaRPr lang="en-US" altLang="zh-CN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infer the sound of the letters “c’ and “ck”；</a:t>
            </a:r>
            <a:endParaRPr lang="en-US" altLang="zh-CN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use the rising tone (/) and falling tone)correctly.</a:t>
            </a:r>
            <a:endParaRPr lang="zh-CN" altLang="en-US" dirty="0"/>
          </a:p>
        </p:txBody>
      </p:sp>
      <p:grpSp>
        <p:nvGrpSpPr>
          <p:cNvPr id="52" name="组合 51"/>
          <p:cNvGrpSpPr/>
          <p:nvPr/>
        </p:nvGrpSpPr>
        <p:grpSpPr>
          <a:xfrm>
            <a:off x="6577411" y="2933523"/>
            <a:ext cx="4502544" cy="257175"/>
            <a:chOff x="6577411" y="2933523"/>
            <a:chExt cx="4502544" cy="257175"/>
          </a:xfrm>
        </p:grpSpPr>
        <p:sp>
          <p:nvSpPr>
            <p:cNvPr id="12" name="矩形 11"/>
            <p:cNvSpPr/>
            <p:nvPr/>
          </p:nvSpPr>
          <p:spPr>
            <a:xfrm>
              <a:off x="6577411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7860505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9169399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0517980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577411" y="3478035"/>
            <a:ext cx="4502544" cy="257175"/>
            <a:chOff x="6577411" y="3422337"/>
            <a:chExt cx="4502544" cy="257175"/>
          </a:xfrm>
        </p:grpSpPr>
        <p:sp>
          <p:nvSpPr>
            <p:cNvPr id="28" name="矩形 27"/>
            <p:cNvSpPr/>
            <p:nvPr/>
          </p:nvSpPr>
          <p:spPr>
            <a:xfrm>
              <a:off x="6577411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7860505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9169399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10517980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577411" y="4022547"/>
            <a:ext cx="4502544" cy="257175"/>
            <a:chOff x="6577411" y="4012887"/>
            <a:chExt cx="4502544" cy="257175"/>
          </a:xfrm>
        </p:grpSpPr>
        <p:sp>
          <p:nvSpPr>
            <p:cNvPr id="32" name="矩形 31"/>
            <p:cNvSpPr/>
            <p:nvPr/>
          </p:nvSpPr>
          <p:spPr>
            <a:xfrm>
              <a:off x="6577411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7860505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9169399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10517980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577411" y="4567059"/>
            <a:ext cx="4502544" cy="257175"/>
            <a:chOff x="6577411" y="4474849"/>
            <a:chExt cx="4502544" cy="257175"/>
          </a:xfrm>
        </p:grpSpPr>
        <p:sp>
          <p:nvSpPr>
            <p:cNvPr id="36" name="矩形 35"/>
            <p:cNvSpPr/>
            <p:nvPr/>
          </p:nvSpPr>
          <p:spPr>
            <a:xfrm>
              <a:off x="6577411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7860505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9169399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10517980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577411" y="5111571"/>
            <a:ext cx="4502544" cy="257175"/>
            <a:chOff x="6577411" y="5129761"/>
            <a:chExt cx="4502544" cy="257175"/>
          </a:xfrm>
        </p:grpSpPr>
        <p:sp>
          <p:nvSpPr>
            <p:cNvPr id="40" name="矩形 39"/>
            <p:cNvSpPr/>
            <p:nvPr/>
          </p:nvSpPr>
          <p:spPr>
            <a:xfrm>
              <a:off x="6577411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7860505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9169399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10517980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577411" y="5656085"/>
            <a:ext cx="4502544" cy="257175"/>
            <a:chOff x="6577411" y="5656085"/>
            <a:chExt cx="4502544" cy="257175"/>
          </a:xfrm>
        </p:grpSpPr>
        <p:sp>
          <p:nvSpPr>
            <p:cNvPr id="44" name="矩形 43"/>
            <p:cNvSpPr/>
            <p:nvPr/>
          </p:nvSpPr>
          <p:spPr>
            <a:xfrm>
              <a:off x="6577411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7860505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9169399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10517980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Reflectively</a:t>
            </a:r>
            <a:endParaRPr lang="zh-CN" altLang="en-US" b="1" dirty="0"/>
          </a:p>
        </p:txBody>
      </p:sp>
      <p:sp>
        <p:nvSpPr>
          <p:cNvPr id="82" name="文本框 81"/>
          <p:cNvSpPr txBox="1"/>
          <p:nvPr/>
        </p:nvSpPr>
        <p:spPr>
          <a:xfrm>
            <a:off x="877128" y="1358908"/>
            <a:ext cx="101400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Write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vour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learning log.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完成学习日志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133475" y="2012887"/>
            <a:ext cx="6267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1)学完本课后你有什么收获呢?</a:t>
            </a:r>
            <a:endParaRPr lang="zh-CN" altLang="en-US" dirty="0"/>
          </a:p>
        </p:txBody>
      </p:sp>
      <p:sp>
        <p:nvSpPr>
          <p:cNvPr id="55" name="文本框 54"/>
          <p:cNvSpPr txBox="1"/>
          <p:nvPr/>
        </p:nvSpPr>
        <p:spPr>
          <a:xfrm>
            <a:off x="1133475" y="4258850"/>
            <a:ext cx="6267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2) 学完本课后你还有什么疑惑呢? 大胆写下来吧!</a:t>
            </a:r>
            <a:endParaRPr lang="zh-CN" altLang="en-US" dirty="0"/>
          </a:p>
        </p:txBody>
      </p:sp>
      <p:cxnSp>
        <p:nvCxnSpPr>
          <p:cNvPr id="59" name="直接连接符 58"/>
          <p:cNvCxnSpPr/>
          <p:nvPr/>
        </p:nvCxnSpPr>
        <p:spPr>
          <a:xfrm>
            <a:off x="1371600" y="286702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1371600" y="337185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1371600" y="387667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1371600" y="512445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1371600" y="562927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1371600" y="613410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任意多边形: 形状 21"/>
          <p:cNvSpPr/>
          <p:nvPr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: 形状 72"/>
          <p:cNvSpPr/>
          <p:nvPr/>
        </p:nvSpPr>
        <p:spPr>
          <a:xfrm rot="3077606">
            <a:off x="561179" y="327281"/>
            <a:ext cx="1385802" cy="1385802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952504" y="0"/>
            <a:ext cx="2520155" cy="969082"/>
            <a:chOff x="4800104" y="-51784"/>
            <a:chExt cx="2520155" cy="969082"/>
          </a:xfrm>
        </p:grpSpPr>
        <p:grpSp>
          <p:nvGrpSpPr>
            <p:cNvPr id="39" name="组合 38"/>
            <p:cNvGrpSpPr/>
            <p:nvPr/>
          </p:nvGrpSpPr>
          <p:grpSpPr>
            <a:xfrm>
              <a:off x="4800104" y="8161"/>
              <a:ext cx="2520155" cy="909137"/>
              <a:chOff x="4204497" y="0"/>
              <a:chExt cx="2520155" cy="909137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4204497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461799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 flipV="1">
              <a:off x="5870441" y="-51784"/>
              <a:ext cx="343447" cy="343447"/>
              <a:chOff x="7272338" y="0"/>
              <a:chExt cx="476250" cy="47625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272338" y="0"/>
                <a:ext cx="476250" cy="47625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343299" y="70961"/>
                <a:ext cx="334328" cy="33432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347786" y="909137"/>
            <a:ext cx="9458323" cy="4684122"/>
            <a:chOff x="1095373" y="773966"/>
            <a:chExt cx="10001250" cy="4953000"/>
          </a:xfrm>
        </p:grpSpPr>
        <p:sp>
          <p:nvSpPr>
            <p:cNvPr id="23" name="矩形: 圆角 22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6" r="25165"/>
          <a:stretch>
            <a:fillRect/>
          </a:stretch>
        </p:blipFill>
        <p:spPr>
          <a:xfrm rot="18641619">
            <a:off x="9563101" y="91707"/>
            <a:ext cx="2076450" cy="257175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2405998" y="1692421"/>
            <a:ext cx="738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F44963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感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谢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B185B1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您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4D79C7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的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F99005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观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B2E5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看</a:t>
            </a:r>
            <a:endParaRPr lang="zh-CN" altLang="en-US" sz="8000" b="1" dirty="0">
              <a:ln w="9525" cmpd="sng">
                <a:noFill/>
                <a:round/>
              </a:ln>
              <a:solidFill>
                <a:srgbClr val="5CB2E5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228215" y="3975100"/>
            <a:ext cx="7127240" cy="73723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/>
            <a:r>
              <a:rPr lang="en-US" altLang="zh-CN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</a:t>
            </a:r>
            <a:endParaRPr lang="zh-CN" altLang="en-US" sz="4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4033211" y="723339"/>
            <a:ext cx="4248000" cy="648000"/>
          </a:xfrm>
          <a:prstGeom prst="roundRect">
            <a:avLst>
              <a:gd name="adj" fmla="val 50000"/>
            </a:avLst>
          </a:prstGeom>
          <a:solidFill>
            <a:srgbClr val="5CC5EF"/>
          </a:solidFill>
          <a:ln w="38100">
            <a:solidFill>
              <a:schemeClr val="bg1">
                <a:lumMod val="95000"/>
              </a:schemeClr>
            </a:solidFill>
            <a:round/>
          </a:ln>
          <a:effectLst/>
        </p:spPr>
        <p:txBody>
          <a:bodyPr anchor="ctr"/>
          <a:lstStyle/>
          <a:p>
            <a:pPr algn="ctr"/>
            <a:r>
              <a:rPr lang="en-GB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Comments on Teaching Plan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6" t="6229" r="1631" b="9100"/>
          <a:stretch>
            <a:fillRect/>
          </a:stretch>
        </p:blipFill>
        <p:spPr>
          <a:xfrm>
            <a:off x="-61225" y="3003181"/>
            <a:ext cx="4203048" cy="3994922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t="10547" r="27226" b="7500"/>
          <a:stretch>
            <a:fillRect/>
          </a:stretch>
        </p:blipFill>
        <p:spPr>
          <a:xfrm>
            <a:off x="10034226" y="4325463"/>
            <a:ext cx="2064219" cy="2587663"/>
          </a:xfrm>
          <a:prstGeom prst="rect">
            <a:avLst/>
          </a:prstGeom>
        </p:spPr>
      </p:pic>
      <p:sp>
        <p:nvSpPr>
          <p:cNvPr id="74" name="任意多边形: 形状 73"/>
          <p:cNvSpPr/>
          <p:nvPr/>
        </p:nvSpPr>
        <p:spPr>
          <a:xfrm rot="6320622">
            <a:off x="11114104" y="3122740"/>
            <a:ext cx="986740" cy="98674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3913996" y="6447819"/>
            <a:ext cx="68540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200" b="1" dirty="0">
                <a:ln w="9525" cmpd="sng">
                  <a:noFill/>
                  <a:round/>
                </a:ln>
                <a:solidFill>
                  <a:schemeClr val="bg1"/>
                </a:solidFill>
                <a:latin typeface="字体视界-小妖精字体" panose="02000500000000000000" pitchFamily="2" charset="-122"/>
                <a:ea typeface="字体视界-小妖精字体" panose="02000500000000000000" pitchFamily="2" charset="-122"/>
              </a:rPr>
              <a:t>ABCDEFGHIJKLMNHIJKLMNOPQRSTUVWXYZ</a:t>
            </a:r>
            <a:endParaRPr lang="zh-CN" altLang="en-US" sz="2200" b="1" dirty="0">
              <a:ln w="9525" cmpd="sng">
                <a:noFill/>
                <a:round/>
              </a:ln>
              <a:solidFill>
                <a:schemeClr val="bg1"/>
              </a:solidFill>
              <a:latin typeface="字体视界-小妖精字体" panose="02000500000000000000" pitchFamily="2" charset="-122"/>
              <a:ea typeface="字体视界-小妖精字体" panose="02000500000000000000" pitchFamily="2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1807199" y="74195"/>
            <a:ext cx="2304000" cy="1920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721860" y="3028950"/>
            <a:ext cx="51181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T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hanks</a:t>
            </a:r>
            <a:endParaRPr lang="zh-CN" altLang="en-US" sz="8000" b="1" dirty="0">
              <a:ln w="9525" cmpd="sng">
                <a:noFill/>
                <a:round/>
              </a:ln>
              <a:solidFill>
                <a:srgbClr val="5CC5EF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41" grpId="0"/>
      <p:bldP spid="47" grpId="0" animBg="1"/>
      <p:bldP spid="74" grpId="0" animBg="1"/>
      <p:bldP spid="75" grpId="0"/>
    </p:bldLst>
  </p:timing>
</p:sld>
</file>

<file path=ppt/tags/tag1.xml><?xml version="1.0" encoding="utf-8"?>
<p:tagLst xmlns:p="http://schemas.openxmlformats.org/presentationml/2006/main">
  <p:tag name="KSO_WM_UNIT_TABLE_BEAUTIFY" val="smartTable{a7540be0-119c-4a2d-99ee-7595076d7329}"/>
  <p:tag name="TABLE_ENDDRAG_ORIGIN_RECT" val="828*293"/>
  <p:tag name="TABLE_ENDDRAG_RECT" val="47*139*828*293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5dc97b47-b8ad-47ba-ac2c-1af4d5a154ec}"/>
  <p:tag name="TABLE_ENDDRAG_ORIGIN_RECT" val="193*140"/>
  <p:tag name="TABLE_ENDDRAG_RECT" val="302*260*193*140"/>
  <p:tag name="KSO_WM_UNIT_PLACING_PICTURE_USER_VIEWPORT" val="{&quot;height&quot;:1728,&quot;width&quot;:4414}"/>
</p:tagLst>
</file>

<file path=ppt/tags/tag5.xml><?xml version="1.0" encoding="utf-8"?>
<p:tagLst xmlns:p="http://schemas.openxmlformats.org/presentationml/2006/main">
  <p:tag name="KSO_WM_UNIT_TABLE_BEAUTIFY" val="smartTable{1431006c-d413-4298-8a80-b7b27c199167}"/>
  <p:tag name="TABLE_ENDDRAG_ORIGIN_RECT" val="516*140"/>
  <p:tag name="TABLE_ENDDRAG_RECT" val="299*270*516*140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ISLIDE.ICON" val="#21854;#131575;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ISLIDE.ICON" val="#21854;#131575;"/>
</p:tagLst>
</file>

<file path=ppt/tags/tag15.xml><?xml version="1.0" encoding="utf-8"?>
<p:tagLst xmlns:p="http://schemas.openxmlformats.org/presentationml/2006/main">
  <p:tag name="ISLIDE.ICON" val="#21854;#131575;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ISLIDE.ICON" val="#21854;#131575;"/>
</p:tagLst>
</file>

<file path=ppt/tags/tag18.xml><?xml version="1.0" encoding="utf-8"?>
<p:tagLst xmlns:p="http://schemas.openxmlformats.org/presentationml/2006/main">
  <p:tag name="ISLIDE.ICON" val="#21854;#131575;"/>
</p:tagLst>
</file>

<file path=ppt/tags/tag19.xml><?xml version="1.0" encoding="utf-8"?>
<p:tagLst xmlns:p="http://schemas.openxmlformats.org/presentationml/2006/main">
  <p:tag name="ISLIDE.ICON" val="#21854;#131575;"/>
</p:tagLst>
</file>

<file path=ppt/tags/tag20.xml><?xml version="1.0" encoding="utf-8"?>
<p:tagLst xmlns:p="http://schemas.openxmlformats.org/presentationml/2006/main">
  <p:tag name="ISLIDE.ICON" val="#21854;#131575;"/>
</p:tagLst>
</file>

<file path=ppt/tags/tag21.xml><?xml version="1.0" encoding="utf-8"?>
<p:tagLst xmlns:p="http://schemas.openxmlformats.org/presentationml/2006/main">
  <p:tag name="ISLIDE.ICON" val="#21854;#131575;"/>
</p:tagLst>
</file>

<file path=ppt/tags/tag22.xml><?xml version="1.0" encoding="utf-8"?>
<p:tagLst xmlns:p="http://schemas.openxmlformats.org/presentationml/2006/main">
  <p:tag name="ISLIDE.ICON" val="#21854;#131575;"/>
</p:tagLst>
</file>

<file path=ppt/tags/tag23.xml><?xml version="1.0" encoding="utf-8"?>
<p:tagLst xmlns:p="http://schemas.openxmlformats.org/presentationml/2006/main">
  <p:tag name="ISLIDE.ICON" val="#21854;#131575;"/>
</p:tagLst>
</file>

<file path=ppt/tags/tag24.xml><?xml version="1.0" encoding="utf-8"?>
<p:tagLst xmlns:p="http://schemas.openxmlformats.org/presentationml/2006/main">
  <p:tag name="COMMONDATA" val="eyJoZGlkIjoiYTNkZTAwZWY3NWM0OGVhNzdlMWUyODcxMTllZTYwODkifQ=="/>
  <p:tag name="KSO_WPP_MARK_KEY" val="9446ddad-e226-4a49-b4be-4c4835924c3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3390</Words>
  <Application>WPS 演示</Application>
  <PresentationFormat>宽屏</PresentationFormat>
  <Paragraphs>256</Paragraphs>
  <Slides>23</Slides>
  <Notes>12</Notes>
  <HiddenSlides>0</HiddenSlides>
  <MMClips>13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字体视界-遇见字体</vt:lpstr>
      <vt:lpstr>Times New Roman</vt:lpstr>
      <vt:lpstr>字体视界-小妖精字体</vt:lpstr>
      <vt:lpstr>方正舒体</vt:lpstr>
      <vt:lpstr>等线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swl520</dc:creator>
  <cp:lastModifiedBy>skyline^</cp:lastModifiedBy>
  <cp:revision>236</cp:revision>
  <dcterms:created xsi:type="dcterms:W3CDTF">2020-02-26T05:49:00Z</dcterms:created>
  <dcterms:modified xsi:type="dcterms:W3CDTF">2023-10-07T08:52:25Z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F83F6D274A0440569EFB7B68723A01C1_13</vt:lpwstr>
  </property>
  <property fmtid="{D5CDD505-2E9C-101B-9397-08002B2CF9AE}" pid="3" name="KSOProductBuildVer">
    <vt:lpwstr>2052-11.1.0.15319</vt:lpwstr>
  </property>
</Properties>
</file>