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23" r:id="rId3"/>
    <p:sldId id="259" r:id="rId4"/>
    <p:sldId id="418" r:id="rId6"/>
    <p:sldId id="421" r:id="rId7"/>
    <p:sldId id="422" r:id="rId8"/>
    <p:sldId id="359" r:id="rId9"/>
    <p:sldId id="338" r:id="rId10"/>
    <p:sldId id="313" r:id="rId11"/>
    <p:sldId id="420" r:id="rId12"/>
    <p:sldId id="419" r:id="rId13"/>
    <p:sldId id="343" r:id="rId14"/>
    <p:sldId id="344" r:id="rId15"/>
    <p:sldId id="314" r:id="rId16"/>
    <p:sldId id="378" r:id="rId17"/>
    <p:sldId id="379" r:id="rId18"/>
    <p:sldId id="345" r:id="rId19"/>
    <p:sldId id="315" r:id="rId20"/>
    <p:sldId id="346" r:id="rId21"/>
    <p:sldId id="380" r:id="rId22"/>
    <p:sldId id="377" r:id="rId23"/>
    <p:sldId id="321" r:id="rId24"/>
    <p:sldId id="416" r:id="rId25"/>
    <p:sldId id="311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99005"/>
    <a:srgbClr val="B185B1"/>
    <a:srgbClr val="F44963"/>
    <a:srgbClr val="C5B860"/>
    <a:srgbClr val="BCBDB8"/>
    <a:srgbClr val="4D79C7"/>
    <a:srgbClr val="2392D7"/>
    <a:srgbClr val="5C84CC"/>
    <a:srgbClr val="39A0DF"/>
    <a:srgbClr val="5CB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038" autoAdjust="0"/>
  </p:normalViewPr>
  <p:slideViewPr>
    <p:cSldViewPr snapToGrid="0">
      <p:cViewPr varScale="1">
        <p:scale>
          <a:sx n="114" d="100"/>
          <a:sy n="114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gs" Target="tags/tag66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audio" Target="../media/media3.mp3"/><Relationship Id="rId8" Type="http://schemas.openxmlformats.org/officeDocument/2006/relationships/image" Target="../media/image5.png"/><Relationship Id="rId7" Type="http://schemas.microsoft.com/office/2007/relationships/media" Target="../media/media2.mp3"/><Relationship Id="rId6" Type="http://schemas.openxmlformats.org/officeDocument/2006/relationships/audio" Target="../media/media2.mp3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3" Type="http://schemas.openxmlformats.org/officeDocument/2006/relationships/slideLayout" Target="../slideLayouts/slideLayout7.xml"/><Relationship Id="rId12" Type="http://schemas.microsoft.com/office/2007/relationships/media" Target="../media/media4.mp3"/><Relationship Id="rId11" Type="http://schemas.openxmlformats.org/officeDocument/2006/relationships/audio" Target="../media/media4.mp3"/><Relationship Id="rId10" Type="http://schemas.microsoft.com/office/2007/relationships/media" Target="../media/media3.mp3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9" Type="http://schemas.microsoft.com/office/2007/relationships/media" Target="../media/media6.mp3"/><Relationship Id="rId8" Type="http://schemas.openxmlformats.org/officeDocument/2006/relationships/audio" Target="../media/media6.mp3"/><Relationship Id="rId7" Type="http://schemas.openxmlformats.org/officeDocument/2006/relationships/image" Target="../media/image5.png"/><Relationship Id="rId6" Type="http://schemas.microsoft.com/office/2007/relationships/media" Target="../media/media5.mp3"/><Relationship Id="rId5" Type="http://schemas.openxmlformats.org/officeDocument/2006/relationships/audio" Target="../media/media5.mp3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5.png"/><Relationship Id="rId3" Type="http://schemas.microsoft.com/office/2007/relationships/media" Target="../media/media7.mp3"/><Relationship Id="rId2" Type="http://schemas.openxmlformats.org/officeDocument/2006/relationships/audio" Target="../media/media7.mp3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6" Type="http://schemas.microsoft.com/office/2007/relationships/media" Target="../media/media8.mp3"/><Relationship Id="rId5" Type="http://schemas.openxmlformats.org/officeDocument/2006/relationships/audio" Target="../media/media8.mp3"/><Relationship Id="rId4" Type="http://schemas.openxmlformats.org/officeDocument/2006/relationships/tags" Target="../tags/tag15.xml"/><Relationship Id="rId3" Type="http://schemas.openxmlformats.org/officeDocument/2006/relationships/image" Target="../media/image6.png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microsoft.com/office/2007/relationships/media" Target="../media/media9.mp3"/><Relationship Id="rId1" Type="http://schemas.openxmlformats.org/officeDocument/2006/relationships/audio" Target="../media/media9.mp3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21.xml"/><Relationship Id="rId4" Type="http://schemas.openxmlformats.org/officeDocument/2006/relationships/image" Target="../media/image5.png"/><Relationship Id="rId3" Type="http://schemas.microsoft.com/office/2007/relationships/media" Target="../media/media10.mp3"/><Relationship Id="rId2" Type="http://schemas.openxmlformats.org/officeDocument/2006/relationships/audio" Target="../media/media10.mp3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tags" Target="../tags/tag23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5.png"/><Relationship Id="rId12" Type="http://schemas.microsoft.com/office/2007/relationships/media" Target="../media/media11.mp3"/><Relationship Id="rId11" Type="http://schemas.openxmlformats.org/officeDocument/2006/relationships/audio" Target="../media/media11.mp3"/><Relationship Id="rId10" Type="http://schemas.openxmlformats.org/officeDocument/2006/relationships/tags" Target="../tags/tag33.xml"/><Relationship Id="rId1" Type="http://schemas.openxmlformats.org/officeDocument/2006/relationships/tags" Target="../tags/tag2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audio" Target="../media/media12.mp3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10" Type="http://schemas.microsoft.com/office/2007/relationships/media" Target="../media/media12.mp3"/><Relationship Id="rId1" Type="http://schemas.openxmlformats.org/officeDocument/2006/relationships/tags" Target="../tags/tag3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tags" Target="../tags/tag42.xml"/><Relationship Id="rId7" Type="http://schemas.openxmlformats.org/officeDocument/2006/relationships/image" Target="../media/image5.png"/><Relationship Id="rId6" Type="http://schemas.microsoft.com/office/2007/relationships/media" Target="../media/media13.mp3"/><Relationship Id="rId5" Type="http://schemas.openxmlformats.org/officeDocument/2006/relationships/audio" Target="../media/media13.mp3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0" Type="http://schemas.openxmlformats.org/officeDocument/2006/relationships/notesSlide" Target="../notesSlides/notesSlide8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media" Target="../media/media14.mp3"/><Relationship Id="rId3" Type="http://schemas.openxmlformats.org/officeDocument/2006/relationships/audio" Target="../media/media14.mp3"/><Relationship Id="rId2" Type="http://schemas.openxmlformats.org/officeDocument/2006/relationships/image" Target="../media/image19.png"/><Relationship Id="rId1" Type="http://schemas.openxmlformats.org/officeDocument/2006/relationships/tags" Target="../tags/tag4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tags" Target="../tags/tag44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5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667742" y="1475919"/>
            <a:ext cx="9138372" cy="3169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Lesson 13</a:t>
            </a:r>
            <a:endParaRPr lang="en-US" altLang="zh-CN" sz="8000" b="1" dirty="0">
              <a:ln w="9525" cmpd="sng">
                <a:noFill/>
                <a:round/>
              </a:ln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r>
              <a:rPr lang="en-US" altLang="zh-CN" sz="6000" b="1" dirty="0">
                <a:ln w="9525" cmpd="sng">
                  <a:noFill/>
                  <a:round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Ted likes Bread</a:t>
            </a:r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705466" y="6083964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pic>
        <p:nvPicPr>
          <p:cNvPr id="2" name="学校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66335" y="-225492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519649" y="915985"/>
            <a:ext cx="6895353" cy="4603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n w="38100" cmpd="sng">
                  <a:noFill/>
                  <a:round/>
                </a:ln>
                <a:solidFill>
                  <a:srgbClr val="4332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Ted likes Bread.</a:t>
            </a:r>
            <a:endParaRPr lang="zh-CN" altLang="zh-CN" sz="2400" b="1" dirty="0">
              <a:ln w="38100" cmpd="sng">
                <a:noFill/>
                <a:round/>
              </a:ln>
              <a:solidFill>
                <a:srgbClr val="43321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19649" y="915985"/>
            <a:ext cx="1546934" cy="441998"/>
          </a:xfrm>
          <a:prstGeom prst="round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Lesson 1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08624" y="949360"/>
            <a:ext cx="1905828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/>
              <a:t>Looking Ahead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144905" y="1376045"/>
            <a:ext cx="9902190" cy="4928870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noAutofit/>
          </a:bodyPr>
          <a:lstStyle/>
          <a:p>
            <a:r>
              <a:rPr lang="zh-CN" altLang="en-US" sz="3600" dirty="0"/>
              <a:t>By the end of</a:t>
            </a:r>
            <a:r>
              <a:rPr lang="en-US" altLang="zh-CN" sz="3600" dirty="0"/>
              <a:t> </a:t>
            </a:r>
            <a:r>
              <a:rPr lang="zh-CN" altLang="en-US" sz="3600" dirty="0"/>
              <a:t>this lesson, </a:t>
            </a:r>
            <a:r>
              <a:rPr lang="en-US" altLang="zh-CN" sz="3600" dirty="0"/>
              <a:t>I</a:t>
            </a:r>
            <a:r>
              <a:rPr lang="zh-CN" altLang="en-US" sz="3600" dirty="0"/>
              <a:t> will be able to.</a:t>
            </a:r>
            <a:endParaRPr lang="en-US" altLang="zh-CN" sz="3600" dirty="0"/>
          </a:p>
          <a:p>
            <a:r>
              <a:rPr lang="en-US" altLang="zh-CN" sz="3600" dirty="0"/>
              <a:t>   (1</a:t>
            </a:r>
            <a:r>
              <a:rPr lang="zh-CN" altLang="en-US" sz="3600" dirty="0"/>
              <a:t>）正确朗读含有</a:t>
            </a:r>
            <a:r>
              <a:rPr lang="en-US" altLang="zh-CN" sz="3600" dirty="0"/>
              <a:t>“ea”“ee”“ei”“dge”</a:t>
            </a:r>
            <a:r>
              <a:rPr lang="zh-CN" altLang="en-US" sz="3600" dirty="0"/>
              <a:t>的单词;</a:t>
            </a:r>
            <a:endParaRPr lang="en-US" altLang="zh-CN" sz="3600" dirty="0"/>
          </a:p>
          <a:p>
            <a:r>
              <a:rPr lang="zh-CN" altLang="en-US" sz="3600" dirty="0"/>
              <a:t>（</a:t>
            </a:r>
            <a:r>
              <a:rPr lang="en-US" altLang="zh-CN" sz="3600" dirty="0"/>
              <a:t>2</a:t>
            </a:r>
            <a:r>
              <a:rPr lang="zh-CN" altLang="en-US" sz="3600" dirty="0"/>
              <a:t>）将单词与其发音正确配对;</a:t>
            </a:r>
            <a:endParaRPr lang="en-US" altLang="zh-CN" sz="3600" dirty="0"/>
          </a:p>
          <a:p>
            <a:r>
              <a:rPr lang="zh-CN" altLang="en-US" sz="3600" dirty="0"/>
              <a:t>（</a:t>
            </a:r>
            <a:r>
              <a:rPr lang="en-US" altLang="zh-CN" sz="3600" dirty="0"/>
              <a:t>3</a:t>
            </a:r>
            <a:r>
              <a:rPr lang="zh-CN" altLang="en-US" sz="3600" dirty="0"/>
              <a:t>）</a:t>
            </a:r>
            <a:r>
              <a:rPr lang="zh-CN" altLang="en-US" sz="3600" dirty="0">
                <a:sym typeface="+mn-ea"/>
              </a:rPr>
              <a:t>根据图片编对话</a:t>
            </a:r>
            <a:r>
              <a:rPr lang="en-US" altLang="zh-CN" sz="3600" dirty="0">
                <a:sym typeface="+mn-ea"/>
              </a:rPr>
              <a:t>;</a:t>
            </a:r>
            <a:endParaRPr lang="en-US" altLang="zh-CN" sz="3600" dirty="0">
              <a:sym typeface="+mn-ea"/>
            </a:endParaRPr>
          </a:p>
          <a:p>
            <a:r>
              <a:rPr lang="zh-CN" altLang="en-US" sz="3600" dirty="0"/>
              <a:t>（</a:t>
            </a:r>
            <a:r>
              <a:rPr lang="en-US" altLang="zh-CN" sz="3600" dirty="0"/>
              <a:t>4</a:t>
            </a:r>
            <a:r>
              <a:rPr lang="zh-CN" altLang="en-US" sz="3600" dirty="0"/>
              <a:t>）</a:t>
            </a:r>
            <a:r>
              <a:rPr lang="zh-CN" altLang="en-US" sz="3600" dirty="0">
                <a:sym typeface="+mn-ea"/>
              </a:rPr>
              <a:t>正确</a:t>
            </a:r>
            <a:r>
              <a:rPr lang="zh-CN" altLang="en-US" sz="3600" dirty="0">
                <a:sym typeface="+mn-ea"/>
              </a:rPr>
              <a:t>朗读单词、词组和句子;</a:t>
            </a:r>
            <a:endParaRPr lang="en-US" altLang="zh-CN" sz="3600" dirty="0"/>
          </a:p>
          <a:p>
            <a:endParaRPr lang="en-US" altLang="zh-CN" sz="3600" dirty="0"/>
          </a:p>
          <a:p>
            <a:endParaRPr lang="en-US" altLang="zh-CN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466449" y="828921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 game time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26" name="文本占位符 25"/>
          <p:cNvSpPr>
            <a:spLocks noGrp="1"/>
          </p:cNvSpPr>
          <p:nvPr/>
        </p:nvSpPr>
        <p:spPr>
          <a:xfrm>
            <a:off x="1332230" y="1896110"/>
            <a:ext cx="1129030" cy="631825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/i:/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占位符 23"/>
          <p:cNvSpPr>
            <a:spLocks noGrp="1"/>
          </p:cNvSpPr>
          <p:nvPr/>
        </p:nvSpPr>
        <p:spPr>
          <a:xfrm>
            <a:off x="3146425" y="2107565"/>
            <a:ext cx="942975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占位符 24"/>
          <p:cNvSpPr>
            <a:spLocks noGrp="1"/>
          </p:cNvSpPr>
          <p:nvPr/>
        </p:nvSpPr>
        <p:spPr>
          <a:xfrm>
            <a:off x="5330825" y="3549015"/>
            <a:ext cx="1160145" cy="65214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lend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占位符 37"/>
          <p:cNvSpPr>
            <a:spLocks noGrp="1"/>
          </p:cNvSpPr>
          <p:nvPr/>
        </p:nvSpPr>
        <p:spPr>
          <a:xfrm>
            <a:off x="8283575" y="5346065"/>
            <a:ext cx="1333500" cy="62801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neither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占位符 33"/>
          <p:cNvSpPr>
            <a:spLocks noGrp="1"/>
          </p:cNvSpPr>
          <p:nvPr/>
        </p:nvSpPr>
        <p:spPr>
          <a:xfrm>
            <a:off x="6743700" y="4201160"/>
            <a:ext cx="1036955" cy="529590"/>
          </a:xfrm>
          <a:prstGeom prst="rect">
            <a:avLst/>
          </a:prstGeom>
          <a:solidFill>
            <a:srgbClr val="FFFF00"/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judge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占位符 41"/>
          <p:cNvSpPr>
            <a:spLocks noGrp="1"/>
          </p:cNvSpPr>
          <p:nvPr/>
        </p:nvSpPr>
        <p:spPr>
          <a:xfrm>
            <a:off x="9414510" y="4004310"/>
            <a:ext cx="1313180" cy="5207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edge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占位符 24"/>
          <p:cNvSpPr>
            <a:spLocks noGrp="1"/>
          </p:cNvSpPr>
          <p:nvPr/>
        </p:nvSpPr>
        <p:spPr>
          <a:xfrm>
            <a:off x="5455920" y="5031740"/>
            <a:ext cx="1494790" cy="60896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tell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占位符 33"/>
          <p:cNvSpPr>
            <a:spLocks noGrp="1"/>
          </p:cNvSpPr>
          <p:nvPr/>
        </p:nvSpPr>
        <p:spPr>
          <a:xfrm>
            <a:off x="7424420" y="3348355"/>
            <a:ext cx="1343025" cy="684530"/>
          </a:xfrm>
          <a:prstGeom prst="rect">
            <a:avLst/>
          </a:prstGeom>
          <a:solidFill>
            <a:srgbClr val="FFFF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/a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ɪ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占位符 36"/>
          <p:cNvSpPr>
            <a:spLocks noGrp="1"/>
          </p:cNvSpPr>
          <p:nvPr/>
        </p:nvSpPr>
        <p:spPr>
          <a:xfrm>
            <a:off x="9617075" y="1449070"/>
            <a:ext cx="1110615" cy="734060"/>
          </a:xfrm>
          <a:prstGeom prst="rect">
            <a:avLst/>
          </a:prstGeom>
          <a:solidFill>
            <a:srgbClr val="FF00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dish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占位符 25"/>
          <p:cNvSpPr>
            <a:spLocks noGrp="1"/>
          </p:cNvSpPr>
          <p:nvPr/>
        </p:nvSpPr>
        <p:spPr>
          <a:xfrm>
            <a:off x="4923790" y="1549400"/>
            <a:ext cx="1343025" cy="633730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buClrTx/>
              <a:buSzTx/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dead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占位符 25"/>
          <p:cNvSpPr>
            <a:spLocks noGrp="1"/>
          </p:cNvSpPr>
          <p:nvPr/>
        </p:nvSpPr>
        <p:spPr>
          <a:xfrm>
            <a:off x="1332230" y="4435475"/>
            <a:ext cx="1331595" cy="596265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/d/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占位符 37"/>
          <p:cNvSpPr>
            <a:spLocks noGrp="1"/>
          </p:cNvSpPr>
          <p:nvPr/>
        </p:nvSpPr>
        <p:spPr>
          <a:xfrm>
            <a:off x="3714115" y="5180330"/>
            <a:ext cx="1318895" cy="60642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dad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占位符 37"/>
          <p:cNvSpPr>
            <a:spLocks noGrp="1"/>
          </p:cNvSpPr>
          <p:nvPr/>
        </p:nvSpPr>
        <p:spPr>
          <a:xfrm>
            <a:off x="6743700" y="1199515"/>
            <a:ext cx="1103630" cy="63309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either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占位符 41"/>
          <p:cNvSpPr>
            <a:spLocks noGrp="1"/>
          </p:cNvSpPr>
          <p:nvPr/>
        </p:nvSpPr>
        <p:spPr>
          <a:xfrm>
            <a:off x="1466215" y="3348355"/>
            <a:ext cx="941070" cy="5359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6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bread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占位符 26"/>
          <p:cNvSpPr>
            <a:spLocks noGrp="1"/>
          </p:cNvSpPr>
          <p:nvPr/>
        </p:nvSpPr>
        <p:spPr>
          <a:xfrm>
            <a:off x="7780655" y="2293620"/>
            <a:ext cx="1282065" cy="593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/dʒ/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占位符 23"/>
          <p:cNvSpPr>
            <a:spLocks noGrp="1"/>
          </p:cNvSpPr>
          <p:nvPr/>
        </p:nvSpPr>
        <p:spPr>
          <a:xfrm>
            <a:off x="4523105" y="2402840"/>
            <a:ext cx="1206500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 fontScale="6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evening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占位符 23"/>
          <p:cNvSpPr>
            <a:spLocks noGrp="1"/>
          </p:cNvSpPr>
          <p:nvPr/>
        </p:nvSpPr>
        <p:spPr>
          <a:xfrm>
            <a:off x="3270250" y="3497580"/>
            <a:ext cx="1104265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 fontScale="5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Chinese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22546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15557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bldLvl="0" animBg="1"/>
      <p:bldP spid="24" grpId="0" bldLvl="0" animBg="1"/>
      <p:bldP spid="6" grpId="0" bldLvl="0" animBg="1"/>
      <p:bldP spid="10" grpId="0" bldLvl="0" animBg="1"/>
      <p:bldP spid="5" grpId="0" bldLvl="0" animBg="1"/>
      <p:bldP spid="16" grpId="0" bldLvl="0" animBg="1"/>
      <p:bldP spid="17" grpId="0" bldLvl="0" animBg="1"/>
      <p:bldP spid="19" grpId="0" bldLvl="0" animBg="1"/>
      <p:bldP spid="2" grpId="0" bldLvl="0" animBg="1"/>
      <p:bldP spid="25" grpId="0" bldLvl="0" animBg="1"/>
      <p:bldP spid="13" grpId="0" bldLvl="0" animBg="1"/>
      <p:bldP spid="3" grpId="0" bldLvl="0" animBg="1"/>
      <p:bldP spid="38" grpId="0" bldLvl="0" animBg="1"/>
      <p:bldP spid="7" grpId="0" bldLvl="0" animBg="1"/>
      <p:bldP spid="9" grpId="0" bldLvl="0" animBg="1"/>
      <p:bldP spid="34" grpId="0" bldLvl="0" animBg="1"/>
      <p:bldP spid="4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2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283675" y="4652933"/>
            <a:ext cx="4134089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6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fontAlgn="b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fontAlgn="b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6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sz="6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aɪ</a:t>
            </a:r>
            <a:r>
              <a:rPr lang="zh-CN" altLang="en-US" sz="6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endParaRPr lang="en-US" altLang="zh-CN" sz="48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4283676" y="3363944"/>
            <a:ext cx="4134089" cy="996778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fontAlgn="b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en-US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</a:t>
            </a:r>
            <a:r>
              <a:rPr lang="en-US" altLang="zh-CN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endParaRPr lang="en-US" altLang="zh-CN" sz="4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283676" y="2063733"/>
            <a:ext cx="4134089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fontAlgn="b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en-US" sz="44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i:</a:t>
            </a:r>
            <a:r>
              <a:rPr lang="zh-CN" altLang="en-US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endParaRPr lang="en-US" altLang="zh-CN" sz="4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39169" y="860036"/>
            <a:ext cx="377022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4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5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try to read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pic>
        <p:nvPicPr>
          <p:cNvPr id="5" name="i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03905" y="2259330"/>
            <a:ext cx="619125" cy="619125"/>
          </a:xfrm>
          <a:prstGeom prst="rect">
            <a:avLst/>
          </a:prstGeom>
        </p:spPr>
      </p:pic>
      <p:pic>
        <p:nvPicPr>
          <p:cNvPr id="8" name="e">
            <a:hlinkClick r:id="" action="ppaction://media"/>
          </p:cNvPr>
          <p:cNvPicPr/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03905" y="3364230"/>
            <a:ext cx="619125" cy="619125"/>
          </a:xfrm>
          <a:prstGeom prst="rect">
            <a:avLst/>
          </a:prstGeom>
        </p:spPr>
      </p:pic>
      <p:pic>
        <p:nvPicPr>
          <p:cNvPr id="9" name="ai">
            <a:hlinkClick r:id="" action="ppaction://media"/>
          </p:cNvPr>
          <p:cNvPicPr/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03905" y="484759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9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20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6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>
                <p:cTn id="1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283676" y="4261199"/>
            <a:ext cx="4134089" cy="996778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fontAlgn="b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en-US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dʒ</a:t>
            </a:r>
            <a:r>
              <a:rPr lang="en-US" altLang="zh-CN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endParaRPr lang="en-US" altLang="zh-CN" sz="4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4283676" y="2063733"/>
            <a:ext cx="4134089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fontAlgn="b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en-US" altLang="zh-CN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lang="zh-CN" altLang="en-US" sz="4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endParaRPr lang="en-US" altLang="zh-CN" sz="4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39169" y="860036"/>
            <a:ext cx="377022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3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4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try to read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pic>
        <p:nvPicPr>
          <p:cNvPr id="2" name="d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03905" y="2258060"/>
            <a:ext cx="619125" cy="619125"/>
          </a:xfrm>
          <a:prstGeom prst="rect">
            <a:avLst/>
          </a:prstGeom>
        </p:spPr>
      </p:pic>
      <p:pic>
        <p:nvPicPr>
          <p:cNvPr id="6" name="dge">
            <a:hlinkClick r:id="" action="ppaction://media"/>
          </p:cNvPr>
          <p:cNvPicPr/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03905" y="4535805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16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1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6935" y="1101725"/>
            <a:ext cx="2510790" cy="57721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sz="2000" b="1" dirty="0"/>
              <a:t>Learning to Learn</a:t>
            </a:r>
            <a:endParaRPr lang="en-US" altLang="zh-CN" sz="2000" b="1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56970" y="1890395"/>
          <a:ext cx="9184005" cy="3290570"/>
        </p:xfrm>
        <a:graphic>
          <a:graphicData uri="http://schemas.openxmlformats.org/drawingml/2006/table">
            <a:tbl>
              <a:tblPr/>
              <a:tblGrid>
                <a:gridCol w="1386840"/>
                <a:gridCol w="978535"/>
                <a:gridCol w="1780540"/>
                <a:gridCol w="1064260"/>
                <a:gridCol w="1297940"/>
                <a:gridCol w="1336675"/>
                <a:gridCol w="1339215"/>
              </a:tblGrid>
              <a:tr h="762000"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ea/ee</a:t>
                      </a:r>
                      <a:endParaRPr 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</a:t>
                      </a:r>
                      <a:endParaRPr 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ei</a:t>
                      </a:r>
                      <a:endParaRPr lang="en-US" sz="44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endParaRPr lang="en-US" sz="44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dge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40"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/i:/</a:t>
                      </a:r>
                      <a:endParaRPr lang="en-US" alt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/e/</a:t>
                      </a:r>
                      <a:endParaRPr lang="en-US" alt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/i:/</a:t>
                      </a:r>
                      <a:endParaRPr lang="en-US" altLang="en-US" sz="44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/e/</a:t>
                      </a:r>
                      <a:endParaRPr lang="en-US" alt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/a</a:t>
                      </a:r>
                      <a:r>
                        <a:rPr lang="en-US" alt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ɪ/</a:t>
                      </a:r>
                      <a:endParaRPr lang="en-US" alt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/d/</a:t>
                      </a:r>
                      <a:endParaRPr lang="en-US" alt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/dʒ/</a:t>
                      </a:r>
                      <a:endParaRPr lang="en-US" alt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570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Chin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</a:t>
                      </a:r>
                      <a:endParaRPr lang="en-US" sz="2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vening</a:t>
                      </a:r>
                      <a:endParaRPr lang="en-US" sz="2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ter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nd</a:t>
                      </a:r>
                      <a:endParaRPr lang="en-US" sz="2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nd</a:t>
                      </a:r>
                      <a:endParaRPr lang="en-US" sz="2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ll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</a:t>
                      </a:r>
                      <a:r>
                        <a:rPr lang="en-US" sz="2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ee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endParaRPr lang="en-US" sz="24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sz="2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endParaRPr lang="en-US" sz="24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r>
                        <a:rPr lang="en-US" sz="2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endParaRPr lang="en-US" sz="24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br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ei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ther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ei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sty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ei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ther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ba</a:t>
                      </a:r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endParaRPr lang="en-US" sz="2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eaf</a:t>
                      </a:r>
                      <a:endParaRPr lang="en-US" sz="2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ish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bri</a:t>
                      </a:r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dge</a:t>
                      </a:r>
                      <a:endParaRPr lang="en-US" sz="2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dge</a:t>
                      </a:r>
                      <a:endParaRPr lang="en-US" sz="2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/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ju</a:t>
                      </a:r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dge</a:t>
                      </a:r>
                      <a:endParaRPr lang="en-US" sz="2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第一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45830" y="953135"/>
            <a:ext cx="77025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64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861820" y="935355"/>
            <a:ext cx="3138805" cy="66992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en-US" altLang="zh-CN" sz="2400" b="1" dirty="0"/>
              <a:t>Learning </a:t>
            </a:r>
            <a:r>
              <a:rPr lang="en-US" altLang="zh-CN" sz="2400" b="1" dirty="0" err="1"/>
              <a:t>Activeɪy</a:t>
            </a:r>
            <a:endParaRPr lang="en-US" altLang="zh-CN" sz="2400" b="1" dirty="0" err="1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935" y="2957195"/>
            <a:ext cx="1992630" cy="19926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897448" y="1755157"/>
            <a:ext cx="10140059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、Listen and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identify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.听一听，辨一辨。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7255" y="2572385"/>
            <a:ext cx="5785485" cy="21996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A:Good </a:t>
            </a:r>
            <a:r>
              <a:rPr lang="zh-CN" altLang="en-US" sz="2800" u="sng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vening. May I take your order?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B:Yes, I’d like a piece of br</a:t>
            </a:r>
            <a:r>
              <a:rPr lang="zh-CN" altLang="en-US" sz="28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ea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d, one m</a:t>
            </a:r>
            <a:r>
              <a:rPr lang="zh-CN" altLang="en-US" sz="28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ea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 pizza and some b</a:t>
            </a:r>
            <a:r>
              <a:rPr lang="zh-CN" altLang="en-US" sz="28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ee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f.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: Any drinks ?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: Yes , I ' d like a cup of coff</a:t>
            </a:r>
            <a:r>
              <a:rPr lang="zh-CN" altLang="en-US" sz="28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ee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, pl</a:t>
            </a:r>
            <a:r>
              <a:rPr lang="zh-CN" altLang="en-US" sz="28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ea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 .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云形标注 3"/>
          <p:cNvSpPr/>
          <p:nvPr/>
        </p:nvSpPr>
        <p:spPr>
          <a:xfrm>
            <a:off x="6682740" y="1309370"/>
            <a:ext cx="3423285" cy="1647825"/>
          </a:xfrm>
          <a:prstGeom prst="cloudCallout">
            <a:avLst>
              <a:gd name="adj1" fmla="val 28445"/>
              <a:gd name="adj2" fmla="val 85799"/>
            </a:avLst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FF0000"/>
                </a:solidFill>
              </a:rPr>
              <a:t>What are the sounds of the underlined letters ?</a:t>
            </a:r>
            <a:endParaRPr lang="zh-CN" altLang="en-US" sz="2400">
              <a:solidFill>
                <a:srgbClr val="FF0000"/>
              </a:solidFill>
            </a:endParaRPr>
          </a:p>
        </p:txBody>
      </p:sp>
      <p:pic>
        <p:nvPicPr>
          <p:cNvPr id="5" name="第二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71795" y="986155"/>
            <a:ext cx="772160" cy="6191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85570" y="5691505"/>
            <a:ext cx="89446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en-US" altLang="zh-CN" sz="2800" b="1">
                <a:highlight>
                  <a:srgbClr val="FFFF00"/>
                </a:highlight>
              </a:rPr>
              <a:t>Tip:e,ee,ea</a:t>
            </a:r>
            <a:r>
              <a:rPr lang="zh-CN" altLang="zh-CN" sz="2800" b="1">
                <a:highlight>
                  <a:srgbClr val="FFFF00"/>
                </a:highlight>
              </a:rPr>
              <a:t>可以发</a:t>
            </a:r>
            <a:r>
              <a:rPr lang="en-US" altLang="zh-CN" sz="2800" b="1">
                <a:highlight>
                  <a:srgbClr val="FFFF00"/>
                </a:highlight>
              </a:rPr>
              <a:t>/i:/</a:t>
            </a:r>
            <a:r>
              <a:rPr lang="zh-CN" altLang="en-US" sz="2800" b="1">
                <a:highlight>
                  <a:srgbClr val="FFFF00"/>
                </a:highlight>
              </a:rPr>
              <a:t>，字母组合</a:t>
            </a:r>
            <a:r>
              <a:rPr lang="en-US" altLang="zh-CN" sz="2800" b="1">
                <a:highlight>
                  <a:srgbClr val="FFFF00"/>
                </a:highlight>
              </a:rPr>
              <a:t>ea</a:t>
            </a:r>
            <a:r>
              <a:rPr lang="zh-CN" altLang="en-US" sz="2800" b="1">
                <a:highlight>
                  <a:srgbClr val="FFFF00"/>
                </a:highlight>
              </a:rPr>
              <a:t>还可以发</a:t>
            </a:r>
            <a:r>
              <a:rPr lang="en-US" altLang="zh-CN" sz="2800" b="1">
                <a:highlight>
                  <a:srgbClr val="FFFF00"/>
                </a:highlight>
              </a:rPr>
              <a:t>/e/</a:t>
            </a:r>
            <a:r>
              <a:rPr lang="zh-CN" altLang="en-US" sz="2800" b="1">
                <a:highlight>
                  <a:srgbClr val="FFFF00"/>
                </a:highlight>
              </a:rPr>
              <a:t>。</a:t>
            </a:r>
            <a:endParaRPr lang="zh-CN" altLang="en-US" sz="2800" b="1"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1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966663" y="1555123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 Read and think.</a:t>
            </a:r>
            <a:r>
              <a:rPr lang="zh-CN" altLang="en-US" sz="28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读一读，想一想。</a:t>
            </a:r>
            <a:endParaRPr lang="zh-CN" altLang="en-US" sz="2800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35985" y="2419350"/>
            <a:ext cx="1561465" cy="5175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4000" dirty="0">
              <a:sym typeface="+mn-ea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966470" y="3114040"/>
            <a:ext cx="49657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4800" dirty="0"/>
              <a:t>1)</a:t>
            </a:r>
            <a:endParaRPr lang="en-US" altLang="zh-CN" sz="4800" dirty="0"/>
          </a:p>
        </p:txBody>
      </p:sp>
      <p:sp>
        <p:nvSpPr>
          <p:cNvPr id="4" name="文本框 3"/>
          <p:cNvSpPr txBox="1"/>
          <p:nvPr/>
        </p:nvSpPr>
        <p:spPr>
          <a:xfrm>
            <a:off x="1773555" y="2624455"/>
            <a:ext cx="9332595" cy="2797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/>
              <a:t>/def/    /brɪdʒ/     /pen/ /dʒʌdʒ/       /ˌtʃaɪ'niːz/ /ˈmiːtə/  /hed/      /dɪʃ/</a:t>
            </a:r>
            <a:endParaRPr lang="en-US" altLang="zh-CN" sz="54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025718" y="1526548"/>
            <a:ext cx="10140059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and think.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读一读，想一想。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35985" y="2419350"/>
            <a:ext cx="1561465" cy="5175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4000" dirty="0"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377950" y="3293745"/>
            <a:ext cx="496570" cy="6451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r"/>
            <a:r>
              <a:rPr lang="en-US" altLang="zh-CN" sz="3600" dirty="0"/>
              <a:t>2)</a:t>
            </a:r>
            <a:endParaRPr lang="en-US" altLang="zh-CN" sz="3600" dirty="0"/>
          </a:p>
        </p:txBody>
      </p:sp>
      <p:sp>
        <p:nvSpPr>
          <p:cNvPr id="5" name="文本框 4"/>
          <p:cNvSpPr txBox="1"/>
          <p:nvPr/>
        </p:nvSpPr>
        <p:spPr>
          <a:xfrm>
            <a:off x="2412365" y="2850515"/>
            <a:ext cx="73672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/>
              <a:t>see     we   breakfast  knowledge  door    egg  end     either</a:t>
            </a:r>
            <a:endParaRPr lang="en-US" altLang="zh-CN" sz="48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914593" y="1213493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and think.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读一读，想一想。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35985" y="2419350"/>
            <a:ext cx="1561465" cy="5175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4000" dirty="0"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012825" y="3429000"/>
            <a:ext cx="496570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4400" dirty="0"/>
              <a:t>3)</a:t>
            </a:r>
            <a:endParaRPr lang="en-US" altLang="zh-CN" sz="4400" dirty="0"/>
          </a:p>
        </p:txBody>
      </p:sp>
      <p:sp>
        <p:nvSpPr>
          <p:cNvPr id="7" name="文本框 6"/>
          <p:cNvSpPr txBox="1"/>
          <p:nvPr/>
        </p:nvSpPr>
        <p:spPr>
          <a:xfrm>
            <a:off x="1805940" y="2724150"/>
            <a:ext cx="924877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/>
              <a:t>a bad peach,     an ice cream,  a cup of tea,    eat meat,     cheese bread</a:t>
            </a:r>
            <a:endParaRPr lang="en-US" altLang="zh-CN" sz="48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73275" y="777240"/>
            <a:ext cx="58261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、Listen and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circle the odd one out.听一听，圈出发音不同的单词。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169410" y="691515"/>
            <a:ext cx="1002665" cy="51562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66265" y="2077085"/>
            <a:ext cx="72212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1) b</a:t>
            </a:r>
            <a:r>
              <a:rPr lang="zh-CN" altLang="en-US" sz="3600">
                <a:solidFill>
                  <a:srgbClr val="FF0000"/>
                </a:solidFill>
              </a:rPr>
              <a:t>ea</a:t>
            </a:r>
            <a:r>
              <a:rPr lang="zh-CN" altLang="en-US" sz="3600"/>
              <a:t>n</a:t>
            </a:r>
            <a:r>
              <a:rPr lang="en-US" altLang="zh-CN" sz="3600"/>
              <a:t>  br</a:t>
            </a:r>
            <a:r>
              <a:rPr lang="en-US" altLang="zh-CN" sz="3600">
                <a:solidFill>
                  <a:srgbClr val="FF0000"/>
                </a:solidFill>
              </a:rPr>
              <a:t>ea</a:t>
            </a:r>
            <a:r>
              <a:rPr lang="en-US" altLang="zh-CN" sz="3600"/>
              <a:t>d  w</a:t>
            </a:r>
            <a:r>
              <a:rPr lang="en-US" altLang="zh-CN" sz="3600">
                <a:solidFill>
                  <a:srgbClr val="FF0000"/>
                </a:solidFill>
              </a:rPr>
              <a:t>ea</a:t>
            </a:r>
            <a:r>
              <a:rPr lang="en-US" altLang="zh-CN" sz="3600"/>
              <a:t>k  </a:t>
            </a:r>
            <a:r>
              <a:rPr lang="en-US" altLang="zh-CN" sz="3600">
                <a:solidFill>
                  <a:srgbClr val="FF0000"/>
                </a:solidFill>
              </a:rPr>
              <a:t>ea</a:t>
            </a:r>
            <a:r>
              <a:rPr lang="en-US" altLang="zh-CN" sz="3600"/>
              <a:t>t</a:t>
            </a:r>
            <a:r>
              <a:rPr lang="zh-CN" altLang="en-US" sz="3600"/>
              <a:t> </a:t>
            </a:r>
            <a:endParaRPr lang="zh-CN" altLang="en-US" sz="3600"/>
          </a:p>
        </p:txBody>
      </p:sp>
      <p:sp>
        <p:nvSpPr>
          <p:cNvPr id="7" name="文本框 6"/>
          <p:cNvSpPr txBox="1"/>
          <p:nvPr/>
        </p:nvSpPr>
        <p:spPr>
          <a:xfrm>
            <a:off x="1866265" y="3016885"/>
            <a:ext cx="65417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2) </a:t>
            </a:r>
            <a:r>
              <a:rPr lang="en-US" altLang="zh-CN" sz="3600">
                <a:solidFill>
                  <a:srgbClr val="FF0000"/>
                </a:solidFill>
              </a:rPr>
              <a:t>e</a:t>
            </a:r>
            <a:r>
              <a:rPr lang="en-US" altLang="zh-CN" sz="3600"/>
              <a:t>vening  m</a:t>
            </a:r>
            <a:r>
              <a:rPr lang="en-US" altLang="zh-CN" sz="3600">
                <a:solidFill>
                  <a:srgbClr val="FF0000"/>
                </a:solidFill>
              </a:rPr>
              <a:t>e</a:t>
            </a:r>
            <a:r>
              <a:rPr lang="en-US" altLang="zh-CN" sz="3600"/>
              <a:t>  th</a:t>
            </a:r>
            <a:r>
              <a:rPr lang="en-US" altLang="zh-CN" sz="3600">
                <a:solidFill>
                  <a:srgbClr val="FF0000"/>
                </a:solidFill>
              </a:rPr>
              <a:t>e</a:t>
            </a:r>
            <a:r>
              <a:rPr lang="en-US" altLang="zh-CN" sz="3600"/>
              <a:t>se  t</a:t>
            </a:r>
            <a:r>
              <a:rPr lang="en-US" altLang="zh-CN" sz="3600">
                <a:solidFill>
                  <a:srgbClr val="FF0000"/>
                </a:solidFill>
              </a:rPr>
              <a:t>e</a:t>
            </a:r>
            <a:r>
              <a:rPr lang="en-US" altLang="zh-CN" sz="3600"/>
              <a:t>ll</a:t>
            </a:r>
            <a:endParaRPr lang="en-US" altLang="zh-CN" sz="3600"/>
          </a:p>
        </p:txBody>
      </p:sp>
      <p:sp>
        <p:nvSpPr>
          <p:cNvPr id="8" name="文本框 7"/>
          <p:cNvSpPr txBox="1"/>
          <p:nvPr/>
        </p:nvSpPr>
        <p:spPr>
          <a:xfrm>
            <a:off x="1866265" y="3956685"/>
            <a:ext cx="9020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3) l</a:t>
            </a:r>
            <a:r>
              <a:rPr lang="en-US" altLang="zh-CN" sz="3600">
                <a:solidFill>
                  <a:srgbClr val="FF0000"/>
                </a:solidFill>
              </a:rPr>
              <a:t>ei</a:t>
            </a:r>
            <a:r>
              <a:rPr lang="en-US" altLang="zh-CN" sz="3600"/>
              <a:t>sure  n</a:t>
            </a:r>
            <a:r>
              <a:rPr lang="en-US" altLang="zh-CN" sz="3600">
                <a:solidFill>
                  <a:srgbClr val="FF0000"/>
                </a:solidFill>
              </a:rPr>
              <a:t>ei</a:t>
            </a:r>
            <a:r>
              <a:rPr lang="en-US" altLang="zh-CN" sz="3600"/>
              <a:t>ther  </a:t>
            </a:r>
            <a:r>
              <a:rPr lang="en-US" altLang="zh-CN" sz="3600">
                <a:solidFill>
                  <a:srgbClr val="FF0000"/>
                </a:solidFill>
              </a:rPr>
              <a:t>ei</a:t>
            </a:r>
            <a:r>
              <a:rPr lang="en-US" altLang="zh-CN" sz="3600"/>
              <a:t>ther  f</a:t>
            </a:r>
            <a:r>
              <a:rPr lang="en-US" altLang="zh-CN" sz="3600">
                <a:solidFill>
                  <a:srgbClr val="FF0000"/>
                </a:solidFill>
              </a:rPr>
              <a:t>ei</a:t>
            </a:r>
            <a:r>
              <a:rPr lang="en-US" altLang="zh-CN" sz="3600"/>
              <a:t>sty</a:t>
            </a:r>
            <a:endParaRPr lang="en-US" altLang="zh-CN" sz="3600"/>
          </a:p>
        </p:txBody>
      </p:sp>
      <p:sp>
        <p:nvSpPr>
          <p:cNvPr id="9" name="文本框 8"/>
          <p:cNvSpPr txBox="1"/>
          <p:nvPr/>
        </p:nvSpPr>
        <p:spPr>
          <a:xfrm>
            <a:off x="1866265" y="4896485"/>
            <a:ext cx="7397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4) </a:t>
            </a:r>
            <a:r>
              <a:rPr lang="en-US" altLang="zh-CN" sz="3600">
                <a:solidFill>
                  <a:srgbClr val="FF0000"/>
                </a:solidFill>
              </a:rPr>
              <a:t>d</a:t>
            </a:r>
            <a:r>
              <a:rPr lang="en-US" altLang="zh-CN" sz="3600"/>
              <a:t>ish  We</a:t>
            </a:r>
            <a:r>
              <a:rPr lang="en-US" altLang="zh-CN" sz="3600">
                <a:solidFill>
                  <a:srgbClr val="FF0000"/>
                </a:solidFill>
              </a:rPr>
              <a:t>d</a:t>
            </a:r>
            <a:r>
              <a:rPr lang="en-US" altLang="zh-CN" sz="3600"/>
              <a:t>nesday  ba</a:t>
            </a:r>
            <a:r>
              <a:rPr lang="en-US" altLang="zh-CN" sz="3600">
                <a:solidFill>
                  <a:srgbClr val="FF0000"/>
                </a:solidFill>
              </a:rPr>
              <a:t>d</a:t>
            </a:r>
            <a:r>
              <a:rPr lang="en-US" altLang="zh-CN" sz="3600"/>
              <a:t>  car</a:t>
            </a:r>
            <a:r>
              <a:rPr lang="en-US" altLang="zh-CN" sz="3600">
                <a:solidFill>
                  <a:srgbClr val="FF0000"/>
                </a:solidFill>
              </a:rPr>
              <a:t>d</a:t>
            </a:r>
            <a:endParaRPr lang="en-US" altLang="zh-CN" sz="3600">
              <a:solidFill>
                <a:srgbClr val="FF0000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3909060" y="4896485"/>
            <a:ext cx="2264410" cy="69088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537460" y="4021455"/>
            <a:ext cx="1758315" cy="51562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146925" y="3081655"/>
            <a:ext cx="1002665" cy="51562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909060" y="2108200"/>
            <a:ext cx="1263015" cy="5391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第三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994650" y="882650"/>
            <a:ext cx="1268730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  <p:bldP spid="11" grpId="1" animBg="1"/>
      <p:bldP spid="10" grpId="0" animBg="1"/>
      <p:bldP spid="10" grpId="1" animBg="1"/>
      <p:bldP spid="4" grpId="0" animBg="1"/>
      <p:bldP spid="4" grpId="1" animBg="1"/>
      <p:bldP spid="3" grpId="0" animBg="1"/>
      <p:bldP spid="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174240" y="969010"/>
            <a:ext cx="4149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、Read the poster .读海报。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93875" y="1445260"/>
            <a:ext cx="9319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1) Circle the words with / i :/.圈出含有音标／ i :／的单词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58235" y="1920875"/>
            <a:ext cx="6498590" cy="36125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PETE ' S PIZZA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MENU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Complete Meal Only ¥20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Bean Soup or Egg Soup 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Two Cheese Pizzas or One Beef Pizza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Ice Cream or Cheese Cake or Peaches ( in season )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Green Tea or Coffee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90955" y="2238375"/>
            <a:ext cx="2367280" cy="1954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955" y="3993515"/>
            <a:ext cx="2089785" cy="2089785"/>
          </a:xfrm>
          <a:prstGeom prst="rect">
            <a:avLst/>
          </a:prstGeom>
        </p:spPr>
      </p:pic>
      <p:sp>
        <p:nvSpPr>
          <p:cNvPr id="3" name="椭圆 2"/>
          <p:cNvSpPr/>
          <p:nvPr>
            <p:custDataLst>
              <p:tags r:id="rId4"/>
            </p:custDataLst>
          </p:nvPr>
        </p:nvSpPr>
        <p:spPr>
          <a:xfrm>
            <a:off x="2174240" y="1405255"/>
            <a:ext cx="850900" cy="51562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8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025718" y="867418"/>
            <a:ext cx="10140059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2) Listen , check the answers and group the words with 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/i:/</a:t>
            </a:r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听录音，核对答案，并将含有音标 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/i:/</a:t>
            </a:r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的单词分类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8" name="表格 27"/>
          <p:cNvGraphicFramePr/>
          <p:nvPr>
            <p:custDataLst>
              <p:tags r:id="rId1"/>
            </p:custDataLst>
          </p:nvPr>
        </p:nvGraphicFramePr>
        <p:xfrm>
          <a:off x="1431925" y="2042795"/>
          <a:ext cx="9513570" cy="3357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1190"/>
                <a:gridCol w="3171190"/>
                <a:gridCol w="3171190"/>
              </a:tblGrid>
              <a:tr h="762000"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4400"/>
                        <a:t>/i:/</a:t>
                      </a:r>
                      <a:endParaRPr lang="en-US" altLang="zh-CN" sz="44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11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/>
                        <a:t>ee</a:t>
                      </a:r>
                      <a:endParaRPr lang="en-US" altLang="zh-CN" sz="2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/>
                        <a:t>ea</a:t>
                      </a:r>
                      <a:endParaRPr lang="en-US" altLang="zh-CN" sz="2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/>
                        <a:t>e</a:t>
                      </a:r>
                      <a:endParaRPr lang="en-US" altLang="zh-CN" sz="2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20777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/>
                        <a:t>cheese </a:t>
                      </a:r>
                      <a:endParaRPr lang="en-US" altLang="zh-CN" sz="24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/>
                        <a:t>meal </a:t>
                      </a:r>
                      <a:endParaRPr lang="en-US" altLang="zh-CN" sz="24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/>
                        <a:t>Pete </a:t>
                      </a:r>
                      <a:endParaRPr lang="en-US" altLang="zh-CN" sz="24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" name="第四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03435" y="867410"/>
            <a:ext cx="1088390" cy="632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33995" y="3771265"/>
            <a:ext cx="1524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complete</a:t>
            </a:r>
            <a:endParaRPr lang="en-US" altLang="zh-CN" sz="24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4000" y="3771265"/>
            <a:ext cx="8547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beef</a:t>
            </a:r>
            <a:endParaRPr lang="en-US" altLang="zh-CN" sz="24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22165" y="3771265"/>
            <a:ext cx="9550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cream</a:t>
            </a:r>
            <a:endParaRPr lang="en-US" altLang="zh-CN" sz="24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22165" y="4231640"/>
            <a:ext cx="9690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en-US" altLang="zh-CN" sz="2400">
                <a:sym typeface="+mn-ea"/>
              </a:rPr>
              <a:t>peach</a:t>
            </a:r>
            <a:endParaRPr lang="en-US" altLang="zh-CN" sz="240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22165" y="4692015"/>
            <a:ext cx="11817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season</a:t>
            </a:r>
            <a:endParaRPr lang="en-US" altLang="zh-CN" sz="24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000" y="4231640"/>
            <a:ext cx="11099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en-US" altLang="zh-CN" sz="2400">
                <a:sym typeface="+mn-ea"/>
              </a:rPr>
              <a:t>green</a:t>
            </a:r>
            <a:endParaRPr lang="en-US" altLang="zh-CN" sz="2400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97830" y="3310890"/>
            <a:ext cx="669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tea</a:t>
            </a:r>
            <a:endParaRPr lang="en-US" altLang="zh-CN" sz="240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04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9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4" grpId="1"/>
      <p:bldP spid="8" grpId="0"/>
      <p:bldP spid="8" grpId="1"/>
      <p:bldP spid="5" grpId="0"/>
      <p:bldP spid="5" grpId="1"/>
      <p:bldP spid="6" grpId="0"/>
      <p:bldP spid="6" grpId="1"/>
      <p:bldP spid="7" grpId="0"/>
      <p:bldP spid="7" grpId="1"/>
      <p:bldP spid="9" grpId="0"/>
      <p:bldP spid="9" grpId="1"/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21665" y="2585085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endParaRPr lang="en-US" altLang="en-US" sz="115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2027114" y="85740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1539875" y="1527810"/>
            <a:ext cx="7223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1.</a:t>
            </a:r>
            <a:r>
              <a:rPr lang="zh-CN" altLang="en-US" sz="2400"/>
              <a:t>Read and match ．读一读，将音标与图片连线</a:t>
            </a:r>
            <a:endParaRPr lang="en-US" altLang="zh-CN" sz="240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65" y="1988185"/>
            <a:ext cx="1937385" cy="19373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85" y="2118995"/>
            <a:ext cx="1595120" cy="15684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4005" y="2118995"/>
            <a:ext cx="1756410" cy="14700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53125" y="2249805"/>
            <a:ext cx="1544320" cy="148272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8585" y="2108835"/>
            <a:ext cx="1750695" cy="175069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9280" y="2118995"/>
            <a:ext cx="1892300" cy="174053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866140" y="5292725"/>
            <a:ext cx="13360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600">
                <a:sym typeface="+mn-ea"/>
              </a:rPr>
              <a:t>/dɪʃ/</a:t>
            </a:r>
            <a:endParaRPr lang="en-US" altLang="zh-CN" sz="3600"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518410" y="5325110"/>
            <a:ext cx="16446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/best/</a:t>
            </a:r>
            <a:endParaRPr lang="en-US" altLang="zh-CN"/>
          </a:p>
        </p:txBody>
      </p:sp>
      <p:sp>
        <p:nvSpPr>
          <p:cNvPr id="26" name="文本框 25"/>
          <p:cNvSpPr txBox="1"/>
          <p:nvPr/>
        </p:nvSpPr>
        <p:spPr>
          <a:xfrm>
            <a:off x="4225925" y="5292725"/>
            <a:ext cx="16833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/</a:t>
            </a:r>
            <a:r>
              <a:rPr lang="zh-CN" altLang="en-US" sz="3600"/>
              <a:t>tʃiːz</a:t>
            </a:r>
            <a:r>
              <a:rPr lang="en-US" altLang="zh-CN" sz="3600"/>
              <a:t>/</a:t>
            </a:r>
            <a:endParaRPr lang="en-US" altLang="zh-CN" sz="3600"/>
          </a:p>
        </p:txBody>
      </p:sp>
      <p:sp>
        <p:nvSpPr>
          <p:cNvPr id="27" name="文本框 26"/>
          <p:cNvSpPr txBox="1"/>
          <p:nvPr/>
        </p:nvSpPr>
        <p:spPr>
          <a:xfrm>
            <a:off x="5972175" y="5292725"/>
            <a:ext cx="1525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/</a:t>
            </a:r>
            <a:r>
              <a:rPr lang="zh-CN" altLang="en-US" sz="3600"/>
              <a:t>triː</a:t>
            </a:r>
            <a:r>
              <a:rPr lang="en-US" altLang="zh-CN" sz="3600"/>
              <a:t>/</a:t>
            </a:r>
            <a:endParaRPr lang="en-US" altLang="zh-CN" sz="3600"/>
          </a:p>
        </p:txBody>
      </p:sp>
      <p:sp>
        <p:nvSpPr>
          <p:cNvPr id="28" name="文本框 27"/>
          <p:cNvSpPr txBox="1"/>
          <p:nvPr/>
        </p:nvSpPr>
        <p:spPr>
          <a:xfrm>
            <a:off x="7933055" y="5292725"/>
            <a:ext cx="13538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/</a:t>
            </a:r>
            <a:r>
              <a:rPr lang="zh-CN" altLang="en-US" sz="3600"/>
              <a:t>ʃiːp</a:t>
            </a:r>
            <a:r>
              <a:rPr lang="en-US" altLang="zh-CN" sz="3600"/>
              <a:t>/</a:t>
            </a:r>
            <a:endParaRPr lang="en-US" altLang="zh-CN" sz="3600"/>
          </a:p>
        </p:txBody>
      </p:sp>
      <p:sp>
        <p:nvSpPr>
          <p:cNvPr id="29" name="文本框 28"/>
          <p:cNvSpPr txBox="1"/>
          <p:nvPr/>
        </p:nvSpPr>
        <p:spPr>
          <a:xfrm>
            <a:off x="9479280" y="5292725"/>
            <a:ext cx="1666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/bred/</a:t>
            </a:r>
            <a:endParaRPr lang="en-US" altLang="zh-CN" sz="3600"/>
          </a:p>
        </p:txBody>
      </p:sp>
      <p:cxnSp>
        <p:nvCxnSpPr>
          <p:cNvPr id="4" name="直接连接符 3"/>
          <p:cNvCxnSpPr>
            <a:stCxn id="24" idx="0"/>
          </p:cNvCxnSpPr>
          <p:nvPr/>
        </p:nvCxnSpPr>
        <p:spPr>
          <a:xfrm flipV="1">
            <a:off x="1534160" y="3461385"/>
            <a:ext cx="8551545" cy="1831340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25" idx="0"/>
            <a:endCxn id="20" idx="2"/>
          </p:cNvCxnSpPr>
          <p:nvPr/>
        </p:nvCxnSpPr>
        <p:spPr>
          <a:xfrm flipV="1">
            <a:off x="3340735" y="3589020"/>
            <a:ext cx="1641475" cy="1736090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stCxn id="26" idx="0"/>
            <a:endCxn id="16" idx="2"/>
          </p:cNvCxnSpPr>
          <p:nvPr/>
        </p:nvCxnSpPr>
        <p:spPr>
          <a:xfrm flipH="1" flipV="1">
            <a:off x="3306445" y="3687445"/>
            <a:ext cx="1761490" cy="1605280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27" idx="0"/>
          </p:cNvCxnSpPr>
          <p:nvPr/>
        </p:nvCxnSpPr>
        <p:spPr>
          <a:xfrm flipH="1" flipV="1">
            <a:off x="1654810" y="3518535"/>
            <a:ext cx="5080635" cy="1774190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28" idx="0"/>
          </p:cNvCxnSpPr>
          <p:nvPr/>
        </p:nvCxnSpPr>
        <p:spPr>
          <a:xfrm flipH="1" flipV="1">
            <a:off x="8605520" y="3533140"/>
            <a:ext cx="4445" cy="1759585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29" idx="0"/>
            <a:endCxn id="21" idx="2"/>
          </p:cNvCxnSpPr>
          <p:nvPr/>
        </p:nvCxnSpPr>
        <p:spPr>
          <a:xfrm flipH="1" flipV="1">
            <a:off x="6725285" y="3732530"/>
            <a:ext cx="3587750" cy="1560195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080895" y="1018540"/>
            <a:ext cx="8228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2.</a:t>
            </a:r>
            <a:r>
              <a:rPr lang="zh-CN" altLang="en-US" sz="2400"/>
              <a:t>Listen , read and write .听一听，读一读，写一写。</a:t>
            </a:r>
            <a:endParaRPr lang="zh-CN" altLang="en-US" sz="2400"/>
          </a:p>
        </p:txBody>
      </p:sp>
      <p:sp>
        <p:nvSpPr>
          <p:cNvPr id="13" name="文本框 12"/>
          <p:cNvSpPr txBox="1"/>
          <p:nvPr/>
        </p:nvSpPr>
        <p:spPr>
          <a:xfrm>
            <a:off x="1012190" y="1758950"/>
            <a:ext cx="846264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1) Listen and read . Notice the stressed syllables .</a:t>
            </a:r>
            <a:endParaRPr lang="zh-CN" altLang="en-US" sz="2000"/>
          </a:p>
          <a:p>
            <a:r>
              <a:rPr lang="zh-CN" altLang="en-US" sz="2000"/>
              <a:t>听一听，读一读，注意重读音节。</a:t>
            </a:r>
            <a:endParaRPr lang="zh-CN" altLang="en-US" sz="2000"/>
          </a:p>
        </p:txBody>
      </p:sp>
      <p:sp>
        <p:nvSpPr>
          <p:cNvPr id="14" name="文本框 13"/>
          <p:cNvSpPr txBox="1"/>
          <p:nvPr/>
        </p:nvSpPr>
        <p:spPr>
          <a:xfrm>
            <a:off x="1446530" y="2816860"/>
            <a:ext cx="9591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A.       What’s that?   Don’t talk .      Stand up.</a:t>
            </a:r>
            <a:endParaRPr lang="en-US" altLang="zh-CN" sz="2400"/>
          </a:p>
        </p:txBody>
      </p:sp>
      <p:sp>
        <p:nvSpPr>
          <p:cNvPr id="15" name="椭圆 14"/>
          <p:cNvSpPr/>
          <p:nvPr/>
        </p:nvSpPr>
        <p:spPr>
          <a:xfrm>
            <a:off x="1870710" y="2905760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1"/>
            </p:custDataLst>
          </p:nvPr>
        </p:nvSpPr>
        <p:spPr>
          <a:xfrm>
            <a:off x="2439035" y="2905760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446530" y="3781425"/>
            <a:ext cx="10013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B.       (  ) </a:t>
            </a:r>
            <a:r>
              <a:rPr lang="zh-CN" altLang="en-US" sz="2000"/>
              <a:t>Write it down</a:t>
            </a:r>
            <a:r>
              <a:rPr lang="en-US" altLang="zh-CN" sz="2000"/>
              <a:t>.    </a:t>
            </a:r>
            <a:r>
              <a:rPr lang="zh-CN" altLang="en-US" sz="2000"/>
              <a:t>Wash your fee</a:t>
            </a:r>
            <a:r>
              <a:rPr lang="en-US" altLang="zh-CN" sz="2000"/>
              <a:t>t</a:t>
            </a:r>
            <a:r>
              <a:rPr lang="zh-CN" altLang="en-US" sz="2000"/>
              <a:t> . </a:t>
            </a:r>
            <a:r>
              <a:rPr lang="en-US" altLang="zh-CN" sz="2000"/>
              <a:t> </a:t>
            </a:r>
            <a:r>
              <a:rPr lang="zh-CN" altLang="en-US" sz="2000"/>
              <a:t>Where</a:t>
            </a:r>
            <a:r>
              <a:rPr lang="en-US" altLang="zh-CN" sz="2000"/>
              <a:t>’</a:t>
            </a:r>
            <a:r>
              <a:rPr lang="zh-CN" altLang="en-US" sz="2000"/>
              <a:t>s the bread ?</a:t>
            </a:r>
            <a:endParaRPr lang="zh-CN" altLang="en-US" sz="2000"/>
          </a:p>
        </p:txBody>
      </p:sp>
      <p:sp>
        <p:nvSpPr>
          <p:cNvPr id="18" name="椭圆 17"/>
          <p:cNvSpPr/>
          <p:nvPr>
            <p:custDataLst>
              <p:tags r:id="rId2"/>
            </p:custDataLst>
          </p:nvPr>
        </p:nvSpPr>
        <p:spPr>
          <a:xfrm>
            <a:off x="1825625" y="3866515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椭圆 18"/>
          <p:cNvSpPr/>
          <p:nvPr>
            <p:custDataLst>
              <p:tags r:id="rId3"/>
            </p:custDataLst>
          </p:nvPr>
        </p:nvSpPr>
        <p:spPr>
          <a:xfrm>
            <a:off x="2755900" y="4875530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4"/>
            </p:custDataLst>
          </p:nvPr>
        </p:nvSpPr>
        <p:spPr>
          <a:xfrm flipV="1">
            <a:off x="2286000" y="4937125"/>
            <a:ext cx="153035" cy="155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5"/>
            </p:custDataLst>
          </p:nvPr>
        </p:nvSpPr>
        <p:spPr>
          <a:xfrm flipV="1">
            <a:off x="2520950" y="4937125"/>
            <a:ext cx="153035" cy="155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6"/>
            </p:custDataLst>
          </p:nvPr>
        </p:nvSpPr>
        <p:spPr>
          <a:xfrm flipV="1">
            <a:off x="3307080" y="4937125"/>
            <a:ext cx="153035" cy="155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7"/>
            </p:custDataLst>
          </p:nvPr>
        </p:nvSpPr>
        <p:spPr>
          <a:xfrm flipV="1">
            <a:off x="3154045" y="3940810"/>
            <a:ext cx="153035" cy="155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8"/>
            </p:custDataLst>
          </p:nvPr>
        </p:nvSpPr>
        <p:spPr>
          <a:xfrm flipV="1">
            <a:off x="2232025" y="3940810"/>
            <a:ext cx="153035" cy="155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9"/>
            </p:custDataLst>
          </p:nvPr>
        </p:nvSpPr>
        <p:spPr>
          <a:xfrm>
            <a:off x="1870710" y="4853305"/>
            <a:ext cx="333375" cy="32321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10"/>
            </p:custDataLst>
          </p:nvPr>
        </p:nvSpPr>
        <p:spPr>
          <a:xfrm>
            <a:off x="2489835" y="3870325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525905" y="4834890"/>
            <a:ext cx="100139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C.          (  )</a:t>
            </a:r>
            <a:r>
              <a:rPr lang="zh-CN" altLang="en-US" sz="2000"/>
              <a:t>Give him a dish . What is she </a:t>
            </a:r>
            <a:r>
              <a:rPr lang="en-US" altLang="zh-CN" sz="2000"/>
              <a:t>like</a:t>
            </a:r>
            <a:r>
              <a:rPr lang="zh-CN" altLang="en-US" sz="2000"/>
              <a:t> ? </a:t>
            </a:r>
            <a:r>
              <a:rPr lang="en-US" altLang="zh-CN" sz="2000"/>
              <a:t> </a:t>
            </a:r>
            <a:r>
              <a:rPr lang="zh-CN" altLang="en-US" sz="2000"/>
              <a:t>Swim in a lake .</a:t>
            </a:r>
            <a:endParaRPr lang="zh-CN" altLang="en-US" sz="2000"/>
          </a:p>
        </p:txBody>
      </p:sp>
      <p:pic>
        <p:nvPicPr>
          <p:cNvPr id="2" name="第五">
            <a:hlinkClick r:id="" action="ppaction://media"/>
          </p:cNvPr>
          <p:cNvPicPr/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823200" y="1604645"/>
            <a:ext cx="94678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98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849755" y="6109970"/>
            <a:ext cx="595630" cy="4749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endParaRPr lang="zh-CN" altLang="en-US" sz="2400">
              <a:latin typeface="Calibri" panose="020F05020202040302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64665" y="951865"/>
            <a:ext cx="93783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2) Read and write . Then listen , repeat and mark the stressed syllables with</a:t>
            </a:r>
            <a:r>
              <a:rPr lang="en-US" altLang="zh-CN" sz="2000"/>
              <a:t>“   ”</a:t>
            </a:r>
            <a:r>
              <a:rPr lang="zh-CN" altLang="en-US" sz="2000"/>
              <a:t> , unstressed syllables with</a:t>
            </a:r>
            <a:r>
              <a:rPr lang="en-US" altLang="zh-CN" sz="2000"/>
              <a:t>“  ”</a:t>
            </a:r>
            <a:r>
              <a:rPr lang="zh-CN" altLang="en-US" sz="2000"/>
              <a:t>。</a:t>
            </a:r>
            <a:endParaRPr lang="zh-CN" altLang="en-US" sz="2000"/>
          </a:p>
          <a:p>
            <a:r>
              <a:rPr lang="zh-CN" altLang="en-US" sz="2000"/>
              <a:t>读一读，写一写，然后听录音跟读，并在小诗中用</a:t>
            </a:r>
            <a:r>
              <a:rPr lang="en-US" altLang="zh-CN" sz="2000"/>
              <a:t>“   ” </a:t>
            </a:r>
            <a:r>
              <a:rPr lang="zh-CN" altLang="en-US" sz="2000"/>
              <a:t>标出重读音节，用</a:t>
            </a:r>
            <a:r>
              <a:rPr lang="en-US" altLang="zh-CN" sz="2000"/>
              <a:t>“   ”</a:t>
            </a:r>
            <a:r>
              <a:rPr lang="zh-CN" altLang="en-US" sz="2000"/>
              <a:t>标出非重读音节。</a:t>
            </a:r>
            <a:endParaRPr lang="zh-CN" altLang="en-US" sz="2000"/>
          </a:p>
        </p:txBody>
      </p:sp>
      <p:sp>
        <p:nvSpPr>
          <p:cNvPr id="23" name="椭圆 22"/>
          <p:cNvSpPr/>
          <p:nvPr>
            <p:custDataLst>
              <p:tags r:id="rId1"/>
            </p:custDataLst>
          </p:nvPr>
        </p:nvSpPr>
        <p:spPr>
          <a:xfrm flipV="1">
            <a:off x="7073265" y="1374775"/>
            <a:ext cx="153035" cy="155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2"/>
            </p:custDataLst>
          </p:nvPr>
        </p:nvSpPr>
        <p:spPr>
          <a:xfrm>
            <a:off x="2624455" y="1374775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7683500" y="1657350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4"/>
            </p:custDataLst>
          </p:nvPr>
        </p:nvSpPr>
        <p:spPr>
          <a:xfrm flipV="1">
            <a:off x="2162810" y="1962785"/>
            <a:ext cx="153035" cy="155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473200" y="2671445"/>
            <a:ext cx="83242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‘</a:t>
            </a:r>
            <a:r>
              <a:rPr lang="zh-CN" altLang="en-US" sz="2000"/>
              <a:t>Good ,' better ,</a:t>
            </a:r>
            <a:r>
              <a:rPr lang="en-US" altLang="zh-CN" sz="2000"/>
              <a:t>__________/best/      _________________</a:t>
            </a:r>
            <a:endParaRPr lang="en-US" altLang="zh-CN" sz="2000"/>
          </a:p>
        </p:txBody>
      </p:sp>
      <p:sp>
        <p:nvSpPr>
          <p:cNvPr id="20" name="椭圆 19"/>
          <p:cNvSpPr/>
          <p:nvPr>
            <p:custDataLst>
              <p:tags r:id="rId5"/>
            </p:custDataLst>
          </p:nvPr>
        </p:nvSpPr>
        <p:spPr>
          <a:xfrm>
            <a:off x="7740015" y="2671445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6"/>
            </p:custDataLst>
          </p:nvPr>
        </p:nvSpPr>
        <p:spPr>
          <a:xfrm>
            <a:off x="7073265" y="2671445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7"/>
            </p:custDataLst>
          </p:nvPr>
        </p:nvSpPr>
        <p:spPr>
          <a:xfrm>
            <a:off x="6649720" y="2671445"/>
            <a:ext cx="333375" cy="282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8"/>
            </p:custDataLst>
          </p:nvPr>
        </p:nvSpPr>
        <p:spPr>
          <a:xfrm flipV="1">
            <a:off x="7496810" y="2798445"/>
            <a:ext cx="153035" cy="15557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671320" y="3467735"/>
            <a:ext cx="84156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Never________/let/ it _________/rest/  _____________________   </a:t>
            </a:r>
            <a:endParaRPr lang="en-US" altLang="zh-CN" sz="2000"/>
          </a:p>
        </p:txBody>
      </p:sp>
      <p:sp>
        <p:nvSpPr>
          <p:cNvPr id="26" name="文本框 25"/>
          <p:cNvSpPr txBox="1"/>
          <p:nvPr/>
        </p:nvSpPr>
        <p:spPr>
          <a:xfrm>
            <a:off x="1765300" y="4264025"/>
            <a:ext cx="81210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Till good is better ,</a:t>
            </a:r>
            <a:r>
              <a:rPr lang="en-US" altLang="zh-CN" sz="2000"/>
              <a:t>                  ____________________</a:t>
            </a:r>
            <a:endParaRPr lang="en-US" altLang="zh-CN" sz="2000"/>
          </a:p>
        </p:txBody>
      </p:sp>
      <p:sp>
        <p:nvSpPr>
          <p:cNvPr id="27" name="文本框 26"/>
          <p:cNvSpPr txBox="1"/>
          <p:nvPr/>
        </p:nvSpPr>
        <p:spPr>
          <a:xfrm>
            <a:off x="1849755" y="5117465"/>
            <a:ext cx="7553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And better best .</a:t>
            </a:r>
            <a:r>
              <a:rPr lang="en-US" altLang="zh-CN" sz="2000"/>
              <a:t>                      ___________________</a:t>
            </a:r>
            <a:endParaRPr lang="en-US" altLang="zh-CN" sz="2000"/>
          </a:p>
        </p:txBody>
      </p:sp>
      <p:pic>
        <p:nvPicPr>
          <p:cNvPr id="2" name="第六">
            <a:hlinkClick r:id="" action="ppaction://media"/>
          </p:cNvPr>
          <p:cNvPicPr/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60560" y="2122170"/>
            <a:ext cx="946785" cy="6191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73805" y="2399030"/>
            <a:ext cx="13874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>
                <a:solidFill>
                  <a:srgbClr val="FF0000"/>
                </a:solidFill>
              </a:rPr>
              <a:t>best</a:t>
            </a:r>
            <a:endParaRPr lang="en-US" altLang="zh-CN" sz="44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86330" y="3204845"/>
            <a:ext cx="13874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>
                <a:solidFill>
                  <a:srgbClr val="FF0000"/>
                </a:solidFill>
              </a:rPr>
              <a:t>let</a:t>
            </a:r>
            <a:endParaRPr lang="en-US" altLang="zh-CN" sz="44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585" y="3167380"/>
            <a:ext cx="13874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>
                <a:solidFill>
                  <a:srgbClr val="FF0000"/>
                </a:solidFill>
              </a:rPr>
              <a:t>rest</a:t>
            </a:r>
            <a:endParaRPr lang="en-US" altLang="zh-CN" sz="4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54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771084" y="950118"/>
            <a:ext cx="2975204" cy="4081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Listen , repeat and choose the correct sound of the letters " ie ".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听录音跟读，并选出字母组合" ie "的正确发音。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670040" y="2315210"/>
            <a:ext cx="1301115" cy="4457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en-US" altLang="zh-CN" sz="2400" dirty="0"/>
              <a:t>C./eI/</a:t>
            </a:r>
            <a:endParaRPr lang="zh-CN" altLang="en-US" sz="2400" dirty="0"/>
          </a:p>
        </p:txBody>
      </p:sp>
      <p:sp>
        <p:nvSpPr>
          <p:cNvPr id="2" name="文本框 1"/>
          <p:cNvSpPr txBox="1"/>
          <p:nvPr/>
        </p:nvSpPr>
        <p:spPr>
          <a:xfrm>
            <a:off x="1540510" y="2300605"/>
            <a:ext cx="1426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A./i:/</a:t>
            </a:r>
            <a:endParaRPr lang="en-US" altLang="zh-CN" sz="2400"/>
          </a:p>
        </p:txBody>
      </p:sp>
      <p:sp>
        <p:nvSpPr>
          <p:cNvPr id="3" name="文本框 2"/>
          <p:cNvSpPr txBox="1"/>
          <p:nvPr/>
        </p:nvSpPr>
        <p:spPr>
          <a:xfrm>
            <a:off x="4290060" y="2300605"/>
            <a:ext cx="12084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B./e/</a:t>
            </a:r>
            <a:endParaRPr lang="en-US" altLang="zh-CN" sz="2400"/>
          </a:p>
        </p:txBody>
      </p:sp>
      <p:sp>
        <p:nvSpPr>
          <p:cNvPr id="5" name="文本框 4"/>
          <p:cNvSpPr txBox="1"/>
          <p:nvPr/>
        </p:nvSpPr>
        <p:spPr>
          <a:xfrm>
            <a:off x="9274810" y="2300605"/>
            <a:ext cx="1327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D./aI/</a:t>
            </a:r>
            <a:endParaRPr lang="en-US" altLang="zh-CN" sz="24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2893695"/>
            <a:ext cx="2136775" cy="21050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0" y="2893060"/>
            <a:ext cx="2101215" cy="2105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675" y="2976880"/>
            <a:ext cx="1767840" cy="15671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225" y="2795270"/>
            <a:ext cx="2258060" cy="17487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40510" y="5434965"/>
            <a:ext cx="1149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th</a:t>
            </a:r>
            <a:r>
              <a:rPr lang="en-US" altLang="zh-CN" sz="2400">
                <a:solidFill>
                  <a:srgbClr val="FF0000"/>
                </a:solidFill>
              </a:rPr>
              <a:t>ie</a:t>
            </a:r>
            <a:r>
              <a:rPr lang="en-US" altLang="zh-CN" sz="2400"/>
              <a:t>f</a:t>
            </a:r>
            <a:endParaRPr lang="en-US" altLang="zh-CN" sz="2400"/>
          </a:p>
        </p:txBody>
      </p:sp>
      <p:sp>
        <p:nvSpPr>
          <p:cNvPr id="12" name="文本框 11"/>
          <p:cNvSpPr txBox="1"/>
          <p:nvPr/>
        </p:nvSpPr>
        <p:spPr>
          <a:xfrm>
            <a:off x="4157345" y="5434965"/>
            <a:ext cx="1222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cook</a:t>
            </a:r>
            <a:r>
              <a:rPr lang="en-US" altLang="zh-CN" sz="2400">
                <a:solidFill>
                  <a:srgbClr val="FF0000"/>
                </a:solidFill>
              </a:rPr>
              <a:t>ie</a:t>
            </a:r>
            <a:endParaRPr lang="en-US" altLang="zh-CN" sz="240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95770" y="5434965"/>
            <a:ext cx="1009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mov</a:t>
            </a:r>
            <a:r>
              <a:rPr lang="en-US" altLang="zh-CN" sz="2400">
                <a:solidFill>
                  <a:srgbClr val="FF0000"/>
                </a:solidFill>
              </a:rPr>
              <a:t>ie</a:t>
            </a:r>
            <a:endParaRPr lang="en-US" altLang="zh-CN" sz="240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74810" y="5434965"/>
            <a:ext cx="1101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f</a:t>
            </a:r>
            <a:r>
              <a:rPr lang="en-US" altLang="zh-CN" sz="2400">
                <a:solidFill>
                  <a:srgbClr val="FF0000"/>
                </a:solidFill>
              </a:rPr>
              <a:t>ie</a:t>
            </a:r>
            <a:r>
              <a:rPr lang="en-US" altLang="zh-CN" sz="2400"/>
              <a:t>ld</a:t>
            </a:r>
            <a:endParaRPr lang="en-US" altLang="zh-CN" sz="2400"/>
          </a:p>
        </p:txBody>
      </p:sp>
      <p:pic>
        <p:nvPicPr>
          <p:cNvPr id="4" name="第七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12225" y="1172210"/>
            <a:ext cx="975360" cy="73215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55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842770" y="884555"/>
            <a:ext cx="79203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/>
              <a:t>2.</a:t>
            </a:r>
            <a:r>
              <a:rPr lang="zh-CN" altLang="en-US" sz="2400"/>
              <a:t>Listen and repeat the chant to your partner.</a:t>
            </a:r>
            <a:endParaRPr lang="zh-CN" altLang="en-US" sz="2400"/>
          </a:p>
          <a:p>
            <a:r>
              <a:rPr lang="zh-CN" altLang="en-US" sz="2400"/>
              <a:t>听一听，并把小诗读给你的同伴听。</a:t>
            </a:r>
            <a:endParaRPr lang="zh-CN" altLang="en-US" sz="2400"/>
          </a:p>
        </p:txBody>
      </p:sp>
      <p:sp>
        <p:nvSpPr>
          <p:cNvPr id="4" name="文本框 3"/>
          <p:cNvSpPr txBox="1"/>
          <p:nvPr/>
        </p:nvSpPr>
        <p:spPr>
          <a:xfrm>
            <a:off x="984250" y="2083435"/>
            <a:ext cx="6082665" cy="33235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/>
              <a:t> </a:t>
            </a:r>
            <a:endParaRPr lang="en-US" altLang="zh-CN" sz="2800"/>
          </a:p>
          <a:p>
            <a:r>
              <a:rPr lang="en-US" altLang="zh-CN" sz="2800"/>
              <a:t> </a:t>
            </a:r>
            <a:r>
              <a:rPr lang="zh-CN" altLang="en-US" sz="2800"/>
              <a:t>Ted lives on a f</a:t>
            </a:r>
            <a:r>
              <a:rPr lang="zh-CN" altLang="en-US" sz="2800">
                <a:solidFill>
                  <a:srgbClr val="FF0000"/>
                </a:solidFill>
              </a:rPr>
              <a:t>ie</a:t>
            </a:r>
            <a:r>
              <a:rPr lang="zh-CN" altLang="en-US" sz="2800"/>
              <a:t>ld .</a:t>
            </a:r>
            <a:endParaRPr lang="zh-CN" altLang="en-US" sz="2800"/>
          </a:p>
          <a:p>
            <a:r>
              <a:rPr lang="zh-CN" altLang="en-US" sz="2800"/>
              <a:t> He has his bel</a:t>
            </a:r>
            <a:r>
              <a:rPr lang="zh-CN" altLang="en-US" sz="2800">
                <a:solidFill>
                  <a:srgbClr val="FF0000"/>
                </a:solidFill>
              </a:rPr>
              <a:t>ie</a:t>
            </a:r>
            <a:r>
              <a:rPr lang="zh-CN" altLang="en-US" sz="2800"/>
              <a:t>f .</a:t>
            </a:r>
            <a:endParaRPr lang="zh-CN" altLang="en-US" sz="2800"/>
          </a:p>
          <a:p>
            <a:r>
              <a:rPr lang="zh-CN" altLang="en-US" sz="2800"/>
              <a:t> He bel</a:t>
            </a:r>
            <a:r>
              <a:rPr lang="zh-CN" altLang="en-US" sz="2800">
                <a:solidFill>
                  <a:srgbClr val="FF0000"/>
                </a:solidFill>
              </a:rPr>
              <a:t>ie</a:t>
            </a:r>
            <a:r>
              <a:rPr lang="zh-CN" altLang="en-US" sz="2800"/>
              <a:t>ves he can </a:t>
            </a:r>
            <a:endParaRPr lang="zh-CN" altLang="en-US" sz="2800"/>
          </a:p>
          <a:p>
            <a:r>
              <a:rPr lang="zh-CN" altLang="en-US" sz="2800"/>
              <a:t> Make the best cook</a:t>
            </a:r>
            <a:r>
              <a:rPr lang="zh-CN" altLang="en-US" sz="2800">
                <a:solidFill>
                  <a:srgbClr val="FF0000"/>
                </a:solidFill>
              </a:rPr>
              <a:t>ie</a:t>
            </a:r>
            <a:r>
              <a:rPr lang="zh-CN" altLang="en-US" sz="2800"/>
              <a:t>s </a:t>
            </a:r>
            <a:endParaRPr lang="zh-CN" altLang="en-US" sz="2800"/>
          </a:p>
          <a:p>
            <a:r>
              <a:rPr lang="zh-CN" altLang="en-US" sz="2800"/>
              <a:t> With the wheat on the</a:t>
            </a:r>
            <a:r>
              <a:rPr lang="en-US" altLang="zh-CN" sz="2800"/>
              <a:t> </a:t>
            </a:r>
            <a:r>
              <a:rPr lang="zh-CN" altLang="en-US" sz="2800"/>
              <a:t>f</a:t>
            </a:r>
            <a:r>
              <a:rPr lang="zh-CN" altLang="en-US" sz="2800">
                <a:solidFill>
                  <a:srgbClr val="FF0000"/>
                </a:solidFill>
              </a:rPr>
              <a:t>ie</a:t>
            </a:r>
            <a:r>
              <a:rPr lang="zh-CN" altLang="en-US" sz="2800"/>
              <a:t>ld .</a:t>
            </a:r>
            <a:endParaRPr lang="zh-CN" altLang="en-US" sz="280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482715" y="1832610"/>
            <a:ext cx="4808220" cy="3086735"/>
          </a:xfrm>
          <a:prstGeom prst="rect">
            <a:avLst/>
          </a:prstGeom>
        </p:spPr>
      </p:pic>
      <p:pic>
        <p:nvPicPr>
          <p:cNvPr id="3" name="第八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1780" y="1095375"/>
            <a:ext cx="88963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66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122805" y="859790"/>
            <a:ext cx="863028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/>
              <a:t>3.</a:t>
            </a:r>
            <a:r>
              <a:rPr lang="zh-CN" altLang="en-US" sz="2000"/>
              <a:t>Listen and complete the song . Sing the song to your partner , paying attention to the stress and rhythm ．</a:t>
            </a:r>
            <a:endParaRPr lang="zh-CN" altLang="en-US" sz="2000"/>
          </a:p>
          <a:p>
            <a:r>
              <a:rPr lang="zh-CN" altLang="en-US" sz="2000"/>
              <a:t>听一听，补全歌曲。喝一唱，注意重音和节奏。</a:t>
            </a:r>
            <a:endParaRPr lang="zh-CN" altLang="en-US" sz="2000"/>
          </a:p>
        </p:txBody>
      </p:sp>
      <p:sp>
        <p:nvSpPr>
          <p:cNvPr id="4" name="文本框 3"/>
          <p:cNvSpPr txBox="1"/>
          <p:nvPr/>
        </p:nvSpPr>
        <p:spPr>
          <a:xfrm>
            <a:off x="1595120" y="1818005"/>
            <a:ext cx="9004300" cy="4131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LEMON TREE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zh-CN" altLang="en-US" sz="2000"/>
          </a:p>
          <a:p>
            <a:pPr algn="l"/>
            <a:r>
              <a:rPr lang="zh-CN" altLang="en-US" sz="2000"/>
              <a:t> </a:t>
            </a:r>
            <a:r>
              <a:rPr lang="en-US" altLang="zh-CN" sz="2000"/>
              <a:t> 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When I was just a lad of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My father said to me ,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" Come here and take a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om the lovely lemon tree ."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" Don ' t put your faith in love , my boy ," my father said to me ."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“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fear you ' ll find that love is like the lovely lemon tree ."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Lemon tree , very pretty , and the lemon flower is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But the fruit of the poor lemon is impossible to eat .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Lemon tree , very pretty , and the lemon flower is sweet .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But the fruit of the poor lemon is impossible to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7163435" y="2512060"/>
            <a:ext cx="1037590" cy="369570"/>
            <a:chOff x="2116667" y="7281334"/>
            <a:chExt cx="1143000" cy="457200"/>
          </a:xfrm>
        </p:grpSpPr>
        <p:cxnSp>
          <p:nvCxnSpPr>
            <p:cNvPr id="76" name="直接连接符 75"/>
            <p:cNvCxnSpPr/>
            <p:nvPr>
              <p:custDataLst>
                <p:tags r:id="rId1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>
              <p:custDataLst>
                <p:tags r:id="rId2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>
              <p:custDataLst>
                <p:tags r:id="rId3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4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4987502" y="3118190"/>
            <a:ext cx="923330" cy="369332"/>
            <a:chOff x="2116667" y="7281334"/>
            <a:chExt cx="1143000" cy="457200"/>
          </a:xfrm>
        </p:grpSpPr>
        <p:cxnSp>
          <p:nvCxnSpPr>
            <p:cNvPr id="6" name="直接连接符 5"/>
            <p:cNvCxnSpPr/>
            <p:nvPr>
              <p:custDataLst>
                <p:tags r:id="rId5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6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7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8334587" y="4606630"/>
            <a:ext cx="923330" cy="369332"/>
            <a:chOff x="2116667" y="7281334"/>
            <a:chExt cx="1143000" cy="457200"/>
          </a:xfrm>
        </p:grpSpPr>
        <p:cxnSp>
          <p:nvCxnSpPr>
            <p:cNvPr id="11" name="直接连接符 10"/>
            <p:cNvCxnSpPr/>
            <p:nvPr>
              <p:custDataLst>
                <p:tags r:id="rId9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10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1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12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8334587" y="5825195"/>
            <a:ext cx="923330" cy="369332"/>
            <a:chOff x="2116667" y="7281334"/>
            <a:chExt cx="1143000" cy="457200"/>
          </a:xfrm>
        </p:grpSpPr>
        <p:cxnSp>
          <p:nvCxnSpPr>
            <p:cNvPr id="16" name="直接连接符 15"/>
            <p:cNvCxnSpPr/>
            <p:nvPr>
              <p:custDataLst>
                <p:tags r:id="rId13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14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>
              <p:custDataLst>
                <p:tags r:id="rId15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16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2030924" y="903128"/>
            <a:ext cx="2975204" cy="4081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1113790" y="1638935"/>
            <a:ext cx="88912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Try to work out the rules ．试着找出规律。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3440" y="2487930"/>
            <a:ext cx="991616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We can pronounce the letter " e " as /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_____/ or /_________/ in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evening , Chinese , end and tell .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2) We can pronounce the letters " ea " as /_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_/ or 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/________/ in meat,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team , bread and head .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3) We can pronounce the letters " ee " as /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_/ in feet and meet .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4) We can pronounce the letters " ei " as /__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_/ in either and neither .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21805" y="2488565"/>
            <a:ext cx="5835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i: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97570" y="2398395"/>
            <a:ext cx="5473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7148830" y="3338195"/>
            <a:ext cx="5835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i: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9044940" y="3338195"/>
            <a:ext cx="5473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148830" y="4236720"/>
            <a:ext cx="5835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i: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76465" y="5037455"/>
            <a:ext cx="584200" cy="4362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aI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781050" y="1728470"/>
            <a:ext cx="10534650" cy="45224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rgbClr val="0070C0">
                  <a:alpha val="73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Tick(√) what you can do.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看看你今天学会了什么。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6160" y="1728346"/>
            <a:ext cx="203835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I can...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912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Great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768032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</a:t>
            </a:r>
            <a:r>
              <a:rPr lang="en-US" altLang="zh-CN" dirty="0" err="1"/>
              <a:t>ood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693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Ok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0035381" y="2075377"/>
            <a:ext cx="1369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Try hard</a:t>
            </a:r>
            <a:endParaRPr lang="zh-CN" altLang="en-US" dirty="0"/>
          </a:p>
        </p:txBody>
      </p:sp>
      <p:sp>
        <p:nvSpPr>
          <p:cNvPr id="5" name="星形: 五角 4"/>
          <p:cNvSpPr/>
          <p:nvPr/>
        </p:nvSpPr>
        <p:spPr>
          <a:xfrm>
            <a:off x="661987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6738938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685800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6986587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/>
          <p:cNvSpPr/>
          <p:nvPr/>
        </p:nvSpPr>
        <p:spPr>
          <a:xfrm>
            <a:off x="797798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/>
          <p:cNvSpPr/>
          <p:nvPr/>
        </p:nvSpPr>
        <p:spPr>
          <a:xfrm>
            <a:off x="8081962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/>
          <p:cNvSpPr/>
          <p:nvPr/>
        </p:nvSpPr>
        <p:spPr>
          <a:xfrm>
            <a:off x="8185943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/>
          <p:cNvSpPr/>
          <p:nvPr/>
        </p:nvSpPr>
        <p:spPr>
          <a:xfrm>
            <a:off x="9331324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/>
          <p:cNvSpPr/>
          <p:nvPr/>
        </p:nvSpPr>
        <p:spPr>
          <a:xfrm>
            <a:off x="94353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/>
          <p:cNvSpPr/>
          <p:nvPr/>
        </p:nvSpPr>
        <p:spPr>
          <a:xfrm>
            <a:off x="106799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24205" y="1860550"/>
            <a:ext cx="6689090" cy="5631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words with " ea "" ee "" ei "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" dge " correctly ;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match the pictures with the sounds correctly ;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words , phrases and sentences correctly ;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up a dialogue according to the pictures ;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 the sound of the letters " ie ";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read the sentences and the chant with correct rhythm 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  <a:buFont typeface="Wingdings" panose="05000000000000000000" pitchFamily="2" charset="2"/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577411" y="2933523"/>
            <a:ext cx="4502544" cy="257175"/>
            <a:chOff x="6577411" y="2933523"/>
            <a:chExt cx="4502544" cy="257175"/>
          </a:xfrm>
        </p:grpSpPr>
        <p:sp>
          <p:nvSpPr>
            <p:cNvPr id="12" name="矩形 11"/>
            <p:cNvSpPr/>
            <p:nvPr/>
          </p:nvSpPr>
          <p:spPr>
            <a:xfrm>
              <a:off x="6577411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860505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9169399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7980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577411" y="3478035"/>
            <a:ext cx="4502544" cy="257175"/>
            <a:chOff x="6577411" y="3422337"/>
            <a:chExt cx="4502544" cy="257175"/>
          </a:xfrm>
        </p:grpSpPr>
        <p:sp>
          <p:nvSpPr>
            <p:cNvPr id="28" name="矩形 27"/>
            <p:cNvSpPr/>
            <p:nvPr/>
          </p:nvSpPr>
          <p:spPr>
            <a:xfrm>
              <a:off x="6577411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860505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69399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0517980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77411" y="4022547"/>
            <a:ext cx="4502544" cy="257175"/>
            <a:chOff x="6577411" y="4012887"/>
            <a:chExt cx="4502544" cy="257175"/>
          </a:xfrm>
        </p:grpSpPr>
        <p:sp>
          <p:nvSpPr>
            <p:cNvPr id="32" name="矩形 31"/>
            <p:cNvSpPr/>
            <p:nvPr/>
          </p:nvSpPr>
          <p:spPr>
            <a:xfrm>
              <a:off x="6577411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60505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69399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0517980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77411" y="4567059"/>
            <a:ext cx="4502544" cy="257175"/>
            <a:chOff x="6577411" y="4474849"/>
            <a:chExt cx="4502544" cy="257175"/>
          </a:xfrm>
        </p:grpSpPr>
        <p:sp>
          <p:nvSpPr>
            <p:cNvPr id="36" name="矩形 35"/>
            <p:cNvSpPr/>
            <p:nvPr/>
          </p:nvSpPr>
          <p:spPr>
            <a:xfrm>
              <a:off x="6577411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860505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69399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7980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Write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vour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learning log.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完成学习日志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133475" y="2012887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1)学完本课后你有什么收获呢?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1133475" y="4258850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2) 学完本课后你还有什么疑惑呢? 大胆写下来吧!</a:t>
            </a:r>
            <a:endParaRPr lang="zh-CN" altLang="en-US" dirty="0"/>
          </a:p>
        </p:txBody>
      </p:sp>
      <p:cxnSp>
        <p:nvCxnSpPr>
          <p:cNvPr id="59" name="直接连接符 58"/>
          <p:cNvCxnSpPr/>
          <p:nvPr/>
        </p:nvCxnSpPr>
        <p:spPr>
          <a:xfrm>
            <a:off x="1371600" y="286702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1371600" y="33718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1371600" y="38766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371600" y="51244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371600" y="56292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371600" y="613410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B2E5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1414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thanks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C5EF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TABLE_ENDDRAG_ORIGIN_RECT" val="795*198"/>
  <p:tag name="TABLE_ENDDRAG_RECT" val="90*166*795*198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TABLE_ENDDRAG_ORIGIN_RECT" val="749*288"/>
  <p:tag name="TABLE_ENDDRAG_RECT" val="112*146*749*288"/>
</p:tagLst>
</file>

<file path=ppt/tags/tag21.xml><?xml version="1.0" encoding="utf-8"?>
<p:tagLst xmlns:p="http://schemas.openxmlformats.org/presentationml/2006/main">
  <p:tag name="ISLIDE.ICON" val="#21854;#131575;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ISLIDE.ICON" val="#21854;#131575;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ISLIDE.ICON" val="#21854;#131575;"/>
</p:tagLst>
</file>

<file path=ppt/tags/tag65.xml><?xml version="1.0" encoding="utf-8"?>
<p:tagLst xmlns:p="http://schemas.openxmlformats.org/presentationml/2006/main">
  <p:tag name="ISLIDE.ICON" val="#21854;#131575;"/>
</p:tagLst>
</file>

<file path=ppt/tags/tag66.xml><?xml version="1.0" encoding="utf-8"?>
<p:tagLst xmlns:p="http://schemas.openxmlformats.org/presentationml/2006/main">
  <p:tag name="COMMONDATA" val="eyJoZGlkIjoiNWZhYjIwNDdlMzAzNzZkYTdiMjk5YmYyNTg4OTkzMm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4684</Words>
  <Application>WPS 演示</Application>
  <PresentationFormat>宽屏</PresentationFormat>
  <Paragraphs>381</Paragraphs>
  <Slides>23</Slides>
  <Notes>12</Notes>
  <HiddenSlides>0</HiddenSlides>
  <MMClips>13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字体视界-遇见字体</vt:lpstr>
      <vt:lpstr>字体视界-小妖精字体</vt:lpstr>
      <vt:lpstr>Times New Roman</vt:lpstr>
      <vt:lpstr>Calibri</vt:lpstr>
      <vt:lpstr>等线</vt:lpstr>
      <vt:lpstr>Arial Unicode MS</vt:lpstr>
      <vt:lpstr>等线 Light</vt:lpstr>
      <vt:lpstr>字魂59号-创粗黑</vt:lpstr>
      <vt:lpstr>黑体</vt:lpstr>
      <vt:lpstr>字魂27号-布丁体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1</cp:lastModifiedBy>
  <cp:revision>238</cp:revision>
  <dcterms:created xsi:type="dcterms:W3CDTF">2020-02-26T05:49:00Z</dcterms:created>
  <dcterms:modified xsi:type="dcterms:W3CDTF">2023-10-08T03:19:50Z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7223474324C14FF0A967CE9C19E5C042_13</vt:lpwstr>
  </property>
  <property fmtid="{D5CDD505-2E9C-101B-9397-08002B2CF9AE}" pid="3" name="KSOProductBuildVer">
    <vt:lpwstr>2052-12.1.0.15374</vt:lpwstr>
  </property>
</Properties>
</file>