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3"/>
    <p:sldId id="300" r:id="rId4"/>
    <p:sldId id="278" r:id="rId5"/>
    <p:sldId id="265" r:id="rId6"/>
    <p:sldId id="266" r:id="rId7"/>
    <p:sldId id="279" r:id="rId8"/>
    <p:sldId id="270" r:id="rId9"/>
    <p:sldId id="271" r:id="rId10"/>
    <p:sldId id="272" r:id="rId11"/>
    <p:sldId id="273" r:id="rId12"/>
    <p:sldId id="280" r:id="rId13"/>
    <p:sldId id="277" r:id="rId14"/>
    <p:sldId id="282" r:id="rId15"/>
    <p:sldId id="284" r:id="rId16"/>
    <p:sldId id="285" r:id="rId17"/>
    <p:sldId id="287" r:id="rId18"/>
    <p:sldId id="289" r:id="rId19"/>
    <p:sldId id="302" r:id="rId20"/>
    <p:sldId id="290" r:id="rId21"/>
    <p:sldId id="291" r:id="rId22"/>
    <p:sldId id="292" r:id="rId23"/>
    <p:sldId id="301" r:id="rId24"/>
    <p:sldId id="295" r:id="rId25"/>
    <p:sldId id="293" r:id="rId26"/>
    <p:sldId id="294" r:id="rId27"/>
    <p:sldId id="298" r:id="rId2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4E2"/>
    <a:srgbClr val="CFCECB"/>
    <a:srgbClr val="D6D5D3"/>
    <a:srgbClr val="C8C7C2"/>
    <a:srgbClr val="F6F5F3"/>
    <a:srgbClr val="E0DFDC"/>
    <a:srgbClr val="044F7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872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06A27E-4E22-4E95-A7FD-64A85F9DC4E4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494769DE-52DC-4882-B580-8D1ECCE603DC}">
      <dgm:prSet/>
      <dgm:spPr/>
      <dgm:t>
        <a:bodyPr/>
        <a:lstStyle/>
        <a:p>
          <a:pPr rtl="0"/>
          <a:r>
            <a:rPr lang="zh-CN" dirty="0"/>
            <a:t>毫无疑问，当下的社会变革正在倒逼着教育变革和创新。站在“十字路口”的教育，何去何从？ 变革和创新的着力点又在哪里？</a:t>
          </a:r>
        </a:p>
      </dgm:t>
    </dgm:pt>
    <dgm:pt modelId="{EC983D8F-6025-4D1D-A420-1AC39057E57C}" cxnId="{B628947F-31EE-4DD4-9A1A-4CD513D14970}" type="parTrans">
      <dgm:prSet/>
      <dgm:spPr/>
      <dgm:t>
        <a:bodyPr/>
        <a:lstStyle/>
        <a:p>
          <a:endParaRPr lang="zh-CN" altLang="en-US"/>
        </a:p>
      </dgm:t>
    </dgm:pt>
    <dgm:pt modelId="{DA39CFAC-0AEC-43B1-AF5D-0539EF11785A}" cxnId="{B628947F-31EE-4DD4-9A1A-4CD513D14970}" type="sibTrans">
      <dgm:prSet/>
      <dgm:spPr/>
      <dgm:t>
        <a:bodyPr/>
        <a:lstStyle/>
        <a:p>
          <a:endParaRPr lang="zh-CN" altLang="en-US"/>
        </a:p>
      </dgm:t>
    </dgm:pt>
    <dgm:pt modelId="{91EC0C21-35F0-4722-9010-FFE3C292E039}" type="pres">
      <dgm:prSet presAssocID="{7B06A27E-4E22-4E95-A7FD-64A85F9DC4E4}" presName="vert0" presStyleCnt="0">
        <dgm:presLayoutVars>
          <dgm:dir/>
          <dgm:animOne val="branch"/>
          <dgm:animLvl val="lvl"/>
        </dgm:presLayoutVars>
      </dgm:prSet>
      <dgm:spPr/>
    </dgm:pt>
    <dgm:pt modelId="{D5CEE1B3-7DDC-4B9E-8753-32F90B1F10BD}" type="pres">
      <dgm:prSet presAssocID="{494769DE-52DC-4882-B580-8D1ECCE603DC}" presName="thickLine" presStyleLbl="alignNode1" presStyleIdx="0" presStyleCnt="1" custLinFactNeighborY="96070"/>
      <dgm:spPr/>
    </dgm:pt>
    <dgm:pt modelId="{205FC3B0-6DFF-40DF-9DA1-0CF03768EF13}" type="pres">
      <dgm:prSet presAssocID="{494769DE-52DC-4882-B580-8D1ECCE603DC}" presName="horz1" presStyleCnt="0"/>
      <dgm:spPr/>
    </dgm:pt>
    <dgm:pt modelId="{BBEB191D-1402-404D-83A2-E0087BAE685E}" type="pres">
      <dgm:prSet presAssocID="{494769DE-52DC-4882-B580-8D1ECCE603DC}" presName="tx1" presStyleLbl="revTx" presStyleIdx="0" presStyleCnt="1"/>
      <dgm:spPr/>
    </dgm:pt>
    <dgm:pt modelId="{905F3C28-D8A5-4734-8728-EB0FCA0B12E8}" type="pres">
      <dgm:prSet presAssocID="{494769DE-52DC-4882-B580-8D1ECCE603DC}" presName="vert1" presStyleCnt="0"/>
      <dgm:spPr/>
    </dgm:pt>
  </dgm:ptLst>
  <dgm:cxnLst>
    <dgm:cxn modelId="{C958543C-099C-4CA3-B3F2-3C2B4CB1C35A}" type="presOf" srcId="{494769DE-52DC-4882-B580-8D1ECCE603DC}" destId="{BBEB191D-1402-404D-83A2-E0087BAE685E}" srcOrd="0" destOrd="0" presId="urn:microsoft.com/office/officeart/2008/layout/LinedList"/>
    <dgm:cxn modelId="{B628947F-31EE-4DD4-9A1A-4CD513D14970}" srcId="{7B06A27E-4E22-4E95-A7FD-64A85F9DC4E4}" destId="{494769DE-52DC-4882-B580-8D1ECCE603DC}" srcOrd="0" destOrd="0" parTransId="{EC983D8F-6025-4D1D-A420-1AC39057E57C}" sibTransId="{DA39CFAC-0AEC-43B1-AF5D-0539EF11785A}"/>
    <dgm:cxn modelId="{3D65CDD1-82D0-428C-964D-B0FBB76C35D9}" type="presOf" srcId="{7B06A27E-4E22-4E95-A7FD-64A85F9DC4E4}" destId="{91EC0C21-35F0-4722-9010-FFE3C292E039}" srcOrd="0" destOrd="0" presId="urn:microsoft.com/office/officeart/2008/layout/LinedList"/>
    <dgm:cxn modelId="{34A4BDF2-5788-4425-A88D-A81A2C860E0A}" type="presParOf" srcId="{91EC0C21-35F0-4722-9010-FFE3C292E039}" destId="{D5CEE1B3-7DDC-4B9E-8753-32F90B1F10BD}" srcOrd="0" destOrd="0" presId="urn:microsoft.com/office/officeart/2008/layout/LinedList"/>
    <dgm:cxn modelId="{A2FA74F2-D874-41DF-B64E-F120A7471BBA}" type="presParOf" srcId="{91EC0C21-35F0-4722-9010-FFE3C292E039}" destId="{205FC3B0-6DFF-40DF-9DA1-0CF03768EF13}" srcOrd="1" destOrd="0" presId="urn:microsoft.com/office/officeart/2008/layout/LinedList"/>
    <dgm:cxn modelId="{E47DD4AC-2816-4324-985C-D1677F66DB49}" type="presParOf" srcId="{205FC3B0-6DFF-40DF-9DA1-0CF03768EF13}" destId="{BBEB191D-1402-404D-83A2-E0087BAE685E}" srcOrd="0" destOrd="0" presId="urn:microsoft.com/office/officeart/2008/layout/LinedList"/>
    <dgm:cxn modelId="{7A465905-6CF4-41BB-B11C-4C902646B222}" type="presParOf" srcId="{205FC3B0-6DFF-40DF-9DA1-0CF03768EF13}" destId="{905F3C28-D8A5-4734-8728-EB0FCA0B12E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348131-8CC3-4DD3-B983-08D47C52D6B7}" type="doc">
      <dgm:prSet loTypeId="urn:microsoft.com/office/officeart/2005/8/layout/vList3" loCatId="list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zh-CN" altLang="en-US"/>
        </a:p>
      </dgm:t>
    </dgm:pt>
    <dgm:pt modelId="{ECD0BC82-536C-49AD-AD9E-5B3C4ADAC870}">
      <dgm:prSet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课堂</a:t>
          </a:r>
        </a:p>
      </dgm:t>
    </dgm:pt>
    <dgm:pt modelId="{BDAAF324-230B-47F0-B3C1-FEF0EBB9A5FA}" cxnId="{2C30E7CE-65E5-43D8-B175-0FAFA4C571E2}" type="parTrans">
      <dgm:prSet/>
      <dgm:spPr/>
      <dgm:t>
        <a:bodyPr/>
        <a:lstStyle/>
        <a:p>
          <a:endParaRPr lang="zh-CN" altLang="en-US"/>
        </a:p>
      </dgm:t>
    </dgm:pt>
    <dgm:pt modelId="{7842C375-41B3-42CA-AD18-C42D1C9F5296}" cxnId="{2C30E7CE-65E5-43D8-B175-0FAFA4C571E2}" type="sibTrans">
      <dgm:prSet/>
      <dgm:spPr/>
      <dgm:t>
        <a:bodyPr/>
        <a:lstStyle/>
        <a:p>
          <a:endParaRPr lang="zh-CN" altLang="en-US"/>
        </a:p>
      </dgm:t>
    </dgm:pt>
    <dgm:pt modelId="{3C731F14-4723-47D8-AD5D-1D23C9381694}" type="pres">
      <dgm:prSet presAssocID="{D2348131-8CC3-4DD3-B983-08D47C52D6B7}" presName="linearFlow" presStyleCnt="0">
        <dgm:presLayoutVars>
          <dgm:dir/>
          <dgm:resizeHandles val="exact"/>
        </dgm:presLayoutVars>
      </dgm:prSet>
      <dgm:spPr/>
    </dgm:pt>
    <dgm:pt modelId="{68710551-1EC8-488B-BC86-2AF54DC18942}" type="pres">
      <dgm:prSet presAssocID="{ECD0BC82-536C-49AD-AD9E-5B3C4ADAC870}" presName="composite" presStyleCnt="0"/>
      <dgm:spPr/>
    </dgm:pt>
    <dgm:pt modelId="{1E0A3BB8-A00F-4C95-8A8D-658F5A884DE4}" type="pres">
      <dgm:prSet presAssocID="{ECD0BC82-536C-49AD-AD9E-5B3C4ADAC870}" presName="imgShp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2054E3-C005-4B13-941D-47833AC7C415}" type="pres">
      <dgm:prSet presAssocID="{ECD0BC82-536C-49AD-AD9E-5B3C4ADAC870}" presName="txShp" presStyleLbl="node1" presStyleIdx="0" presStyleCnt="1">
        <dgm:presLayoutVars>
          <dgm:bulletEnabled val="1"/>
        </dgm:presLayoutVars>
      </dgm:prSet>
      <dgm:spPr/>
    </dgm:pt>
  </dgm:ptLst>
  <dgm:cxnLst>
    <dgm:cxn modelId="{EB13A33B-A9D4-49AA-82FC-BBC9CE5F4DFE}" type="presOf" srcId="{D2348131-8CC3-4DD3-B983-08D47C52D6B7}" destId="{3C731F14-4723-47D8-AD5D-1D23C9381694}" srcOrd="0" destOrd="0" presId="urn:microsoft.com/office/officeart/2005/8/layout/vList3"/>
    <dgm:cxn modelId="{7DE1CE6C-0487-410B-B659-810C9C1CEC50}" type="presOf" srcId="{ECD0BC82-536C-49AD-AD9E-5B3C4ADAC870}" destId="{D62054E3-C005-4B13-941D-47833AC7C415}" srcOrd="0" destOrd="0" presId="urn:microsoft.com/office/officeart/2005/8/layout/vList3"/>
    <dgm:cxn modelId="{2C30E7CE-65E5-43D8-B175-0FAFA4C571E2}" srcId="{D2348131-8CC3-4DD3-B983-08D47C52D6B7}" destId="{ECD0BC82-536C-49AD-AD9E-5B3C4ADAC870}" srcOrd="0" destOrd="0" parTransId="{BDAAF324-230B-47F0-B3C1-FEF0EBB9A5FA}" sibTransId="{7842C375-41B3-42CA-AD18-C42D1C9F5296}"/>
    <dgm:cxn modelId="{97A46016-8D1D-4FEB-83E1-5E280E3FAA9D}" type="presParOf" srcId="{3C731F14-4723-47D8-AD5D-1D23C9381694}" destId="{68710551-1EC8-488B-BC86-2AF54DC18942}" srcOrd="0" destOrd="0" presId="urn:microsoft.com/office/officeart/2005/8/layout/vList3"/>
    <dgm:cxn modelId="{DD2E10B0-01DE-4B12-B56A-BCE9EEB80032}" type="presParOf" srcId="{68710551-1EC8-488B-BC86-2AF54DC18942}" destId="{1E0A3BB8-A00F-4C95-8A8D-658F5A884DE4}" srcOrd="0" destOrd="0" presId="urn:microsoft.com/office/officeart/2005/8/layout/vList3"/>
    <dgm:cxn modelId="{5D267D75-1BAB-46CF-B441-4F2F142841ED}" type="presParOf" srcId="{68710551-1EC8-488B-BC86-2AF54DC18942}" destId="{D62054E3-C005-4B13-941D-47833AC7C41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AD912-D9DD-4B3D-A9E6-8DA546681F70}" type="doc">
      <dgm:prSet loTypeId="urn:microsoft.com/office/officeart/2005/8/layout/hierarchy1" loCatId="hierarchy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AA6C85CF-77A0-4FFA-9EF4-46084C2E7627}">
      <dgm:prSet phldrT="[文本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1600" b="1" dirty="0">
              <a:latin typeface="黑体" panose="02010609060101010101" charset="-122"/>
              <a:ea typeface="黑体" panose="02010609060101010101" charset="-122"/>
            </a:rPr>
            <a:t>智慧教育</a:t>
          </a:r>
          <a:endParaRPr lang="en-US" altLang="zh-CN" sz="1600" b="1" dirty="0">
            <a:latin typeface="黑体" panose="02010609060101010101" charset="-122"/>
            <a:ea typeface="黑体" panose="02010609060101010101" charset="-122"/>
          </a:endParaRPr>
        </a:p>
        <a:p>
          <a:r>
            <a:rPr lang="zh-CN" altLang="en-US" sz="1600" b="1" dirty="0">
              <a:latin typeface="黑体" panose="02010609060101010101" charset="-122"/>
              <a:ea typeface="黑体" panose="02010609060101010101" charset="-122"/>
            </a:rPr>
            <a:t>（资源库和运用平台）</a:t>
          </a:r>
        </a:p>
      </dgm:t>
    </dgm:pt>
    <dgm:pt modelId="{84FBBE7D-F0AC-4C63-8460-9A4D495632E6}" cxnId="{9CCE6FF7-9FC2-4EE8-B69D-4EBE72E86828}" type="parTrans">
      <dgm:prSet/>
      <dgm:spPr/>
      <dgm:t>
        <a:bodyPr/>
        <a:lstStyle/>
        <a:p>
          <a:endParaRPr lang="zh-CN" altLang="en-US"/>
        </a:p>
      </dgm:t>
    </dgm:pt>
    <dgm:pt modelId="{0E53E31D-0FF8-459A-940E-DA7C1A5FF9C3}" cxnId="{9CCE6FF7-9FC2-4EE8-B69D-4EBE72E86828}" type="sibTrans">
      <dgm:prSet/>
      <dgm:spPr/>
      <dgm:t>
        <a:bodyPr/>
        <a:lstStyle/>
        <a:p>
          <a:endParaRPr lang="zh-CN" altLang="en-US"/>
        </a:p>
      </dgm:t>
    </dgm:pt>
    <dgm:pt modelId="{75F1377E-F5F8-49BA-A78D-77F565CA082C}">
      <dgm:prSet phldrT="[文本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b="1" dirty="0"/>
            <a:t>校内课堂 </a:t>
          </a:r>
          <a:endParaRPr lang="en-US" altLang="zh-CN" b="1" dirty="0"/>
        </a:p>
        <a:p>
          <a:r>
            <a:rPr lang="zh-CN" altLang="en-US" b="1" dirty="0"/>
            <a:t>（学习共同体）</a:t>
          </a:r>
        </a:p>
      </dgm:t>
    </dgm:pt>
    <dgm:pt modelId="{E31E6CAE-2EC5-4DAB-A2BF-233D58C77B8C}" cxnId="{83324AA4-7087-4A2E-8370-5988DA39A10D}" type="parTrans">
      <dgm:prSet/>
      <dgm:spPr/>
      <dgm:t>
        <a:bodyPr/>
        <a:lstStyle/>
        <a:p>
          <a:endParaRPr lang="zh-CN" altLang="en-US"/>
        </a:p>
      </dgm:t>
    </dgm:pt>
    <dgm:pt modelId="{FEBF29C2-10AC-4577-A38B-149CA1FAB9E0}" cxnId="{83324AA4-7087-4A2E-8370-5988DA39A10D}" type="sibTrans">
      <dgm:prSet/>
      <dgm:spPr/>
      <dgm:t>
        <a:bodyPr/>
        <a:lstStyle/>
        <a:p>
          <a:endParaRPr lang="zh-CN" altLang="en-US"/>
        </a:p>
      </dgm:t>
    </dgm:pt>
    <dgm:pt modelId="{FB07B7D3-E08E-4012-869F-63CD9FD8DAAF}">
      <dgm:prSet phldrT="[文本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dirty="0"/>
            <a:t>智慧课堂</a:t>
          </a:r>
          <a:endParaRPr lang="en-US" altLang="zh-CN" dirty="0"/>
        </a:p>
        <a:p>
          <a:r>
            <a:rPr lang="zh-CN" altLang="en-US" dirty="0"/>
            <a:t>导入案例</a:t>
          </a:r>
        </a:p>
      </dgm:t>
    </dgm:pt>
    <dgm:pt modelId="{1F624C3E-8F83-490D-AC1A-6C8055922A5A}" cxnId="{A8D92E38-3E8D-42B9-ADD9-810FDCA0C3DE}" type="parTrans">
      <dgm:prSet/>
      <dgm:spPr/>
      <dgm:t>
        <a:bodyPr/>
        <a:lstStyle/>
        <a:p>
          <a:endParaRPr lang="zh-CN" altLang="en-US"/>
        </a:p>
      </dgm:t>
    </dgm:pt>
    <dgm:pt modelId="{68CF8F37-487D-4ABF-9461-9D735A96EFCB}" cxnId="{A8D92E38-3E8D-42B9-ADD9-810FDCA0C3DE}" type="sibTrans">
      <dgm:prSet/>
      <dgm:spPr/>
      <dgm:t>
        <a:bodyPr/>
        <a:lstStyle/>
        <a:p>
          <a:endParaRPr lang="zh-CN" altLang="en-US"/>
        </a:p>
      </dgm:t>
    </dgm:pt>
    <dgm:pt modelId="{8912F473-F695-4F1C-ABB0-98D5A2806378}">
      <dgm:prSet phldrT="[文本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dirty="0"/>
            <a:t>智慧课堂</a:t>
          </a:r>
          <a:endParaRPr lang="en-US" altLang="zh-CN" dirty="0"/>
        </a:p>
        <a:p>
          <a:r>
            <a:rPr lang="zh-CN" altLang="en-US" dirty="0"/>
            <a:t>合作案例</a:t>
          </a:r>
        </a:p>
      </dgm:t>
    </dgm:pt>
    <dgm:pt modelId="{1BE1F1BA-E7BA-42B2-9590-C06A5B91E45B}" cxnId="{50A33DF4-0B85-470C-B2DB-9F3144041444}" type="parTrans">
      <dgm:prSet/>
      <dgm:spPr/>
      <dgm:t>
        <a:bodyPr/>
        <a:lstStyle/>
        <a:p>
          <a:endParaRPr lang="zh-CN" altLang="en-US"/>
        </a:p>
      </dgm:t>
    </dgm:pt>
    <dgm:pt modelId="{8C06BFF1-0A9B-4A5A-AAF0-82C36A75E77E}" cxnId="{50A33DF4-0B85-470C-B2DB-9F3144041444}" type="sibTrans">
      <dgm:prSet/>
      <dgm:spPr/>
      <dgm:t>
        <a:bodyPr/>
        <a:lstStyle/>
        <a:p>
          <a:endParaRPr lang="zh-CN" altLang="en-US"/>
        </a:p>
      </dgm:t>
    </dgm:pt>
    <dgm:pt modelId="{CF15AB6B-F0AC-4445-938F-B62583AD6297}">
      <dgm:prSet phldrT="[文本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b="1" dirty="0"/>
            <a:t>网络课堂</a:t>
          </a:r>
          <a:endParaRPr lang="en-US" altLang="zh-CN" b="1" dirty="0"/>
        </a:p>
        <a:p>
          <a:r>
            <a:rPr lang="zh-CN" altLang="en-US" b="1" dirty="0"/>
            <a:t>（个性化学习体）</a:t>
          </a:r>
        </a:p>
      </dgm:t>
    </dgm:pt>
    <dgm:pt modelId="{6C8EC00F-D0AE-4A9F-A416-1EE762B3261E}" cxnId="{FF73D22C-32B0-4DA9-B69A-1D69AC5343A6}" type="parTrans">
      <dgm:prSet/>
      <dgm:spPr/>
      <dgm:t>
        <a:bodyPr/>
        <a:lstStyle/>
        <a:p>
          <a:endParaRPr lang="zh-CN" altLang="en-US"/>
        </a:p>
      </dgm:t>
    </dgm:pt>
    <dgm:pt modelId="{3B7C3320-69A4-4129-9C42-5837BB27A1BC}" cxnId="{FF73D22C-32B0-4DA9-B69A-1D69AC5343A6}" type="sibTrans">
      <dgm:prSet/>
      <dgm:spPr/>
      <dgm:t>
        <a:bodyPr/>
        <a:lstStyle/>
        <a:p>
          <a:endParaRPr lang="zh-CN" altLang="en-US"/>
        </a:p>
      </dgm:t>
    </dgm:pt>
    <dgm:pt modelId="{86B85785-507D-4EBB-9783-8A2355F9F285}">
      <dgm:prSet phldrT="[文本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dirty="0"/>
            <a:t>翻转课堂</a:t>
          </a:r>
          <a:endParaRPr lang="en-US" altLang="zh-CN" dirty="0"/>
        </a:p>
        <a:p>
          <a:r>
            <a:rPr lang="zh-CN" altLang="en-US" dirty="0"/>
            <a:t>补救拓展</a:t>
          </a:r>
        </a:p>
      </dgm:t>
    </dgm:pt>
    <dgm:pt modelId="{691F969C-9D9F-4850-B2E9-7C3C47F5C201}" cxnId="{7AE43F2E-F09D-4CD9-86BF-7CD5B5930067}" type="parTrans">
      <dgm:prSet/>
      <dgm:spPr/>
      <dgm:t>
        <a:bodyPr/>
        <a:lstStyle/>
        <a:p>
          <a:endParaRPr lang="zh-CN" altLang="en-US"/>
        </a:p>
      </dgm:t>
    </dgm:pt>
    <dgm:pt modelId="{0D3D4CF0-FDDA-4B94-BECE-B2FAE98EFCC8}" cxnId="{7AE43F2E-F09D-4CD9-86BF-7CD5B5930067}" type="sibTrans">
      <dgm:prSet/>
      <dgm:spPr/>
      <dgm:t>
        <a:bodyPr/>
        <a:lstStyle/>
        <a:p>
          <a:endParaRPr lang="zh-CN" altLang="en-US"/>
        </a:p>
      </dgm:t>
    </dgm:pt>
    <dgm:pt modelId="{A6D9196D-48B0-4838-B026-1F0918C4F0D0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dirty="0"/>
            <a:t>智慧课堂</a:t>
          </a:r>
          <a:endParaRPr lang="en-US" altLang="zh-CN" dirty="0"/>
        </a:p>
        <a:p>
          <a:r>
            <a:rPr lang="zh-CN" altLang="en-US" dirty="0"/>
            <a:t>精品微课</a:t>
          </a:r>
        </a:p>
      </dgm:t>
    </dgm:pt>
    <dgm:pt modelId="{5EB3A9A4-AF23-4436-AF4E-AAE28D762C82}" cxnId="{10CAF2EC-F723-4B33-A67B-6CEF338788D7}" type="parTrans">
      <dgm:prSet/>
      <dgm:spPr/>
      <dgm:t>
        <a:bodyPr/>
        <a:lstStyle/>
        <a:p>
          <a:endParaRPr lang="zh-CN" altLang="en-US"/>
        </a:p>
      </dgm:t>
    </dgm:pt>
    <dgm:pt modelId="{D271EAF0-DD19-45EF-BE64-B4B56133B0C4}" cxnId="{10CAF2EC-F723-4B33-A67B-6CEF338788D7}" type="sibTrans">
      <dgm:prSet/>
      <dgm:spPr/>
      <dgm:t>
        <a:bodyPr/>
        <a:lstStyle/>
        <a:p>
          <a:endParaRPr lang="zh-CN" altLang="en-US"/>
        </a:p>
      </dgm:t>
    </dgm:pt>
    <dgm:pt modelId="{552D8BC9-06B5-4AAA-B366-987B49CF141C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dirty="0"/>
            <a:t>智慧课堂</a:t>
          </a:r>
          <a:endParaRPr lang="en-US" altLang="zh-CN" dirty="0"/>
        </a:p>
        <a:p>
          <a:r>
            <a:rPr lang="zh-CN" altLang="en-US" dirty="0"/>
            <a:t>评价案例</a:t>
          </a:r>
        </a:p>
      </dgm:t>
    </dgm:pt>
    <dgm:pt modelId="{4A8469F3-07FC-4D9F-B24E-8DB89380620C}" cxnId="{D2C1E865-9233-4F44-861D-CAF2389D0690}" type="parTrans">
      <dgm:prSet/>
      <dgm:spPr/>
      <dgm:t>
        <a:bodyPr/>
        <a:lstStyle/>
        <a:p>
          <a:endParaRPr lang="zh-CN" altLang="en-US"/>
        </a:p>
      </dgm:t>
    </dgm:pt>
    <dgm:pt modelId="{B739A2DC-AAAA-46BA-89D2-B0F5240463C8}" cxnId="{D2C1E865-9233-4F44-861D-CAF2389D0690}" type="sibTrans">
      <dgm:prSet/>
      <dgm:spPr/>
      <dgm:t>
        <a:bodyPr/>
        <a:lstStyle/>
        <a:p>
          <a:endParaRPr lang="zh-CN" altLang="en-US"/>
        </a:p>
      </dgm:t>
    </dgm:pt>
    <dgm:pt modelId="{32BDC1D4-6F3F-4CB1-8E66-83E22FD59A6C}" type="pres">
      <dgm:prSet presAssocID="{345AD912-D9DD-4B3D-A9E6-8DA546681F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507F48-D789-4653-886F-0FA812D52C40}" type="pres">
      <dgm:prSet presAssocID="{AA6C85CF-77A0-4FFA-9EF4-46084C2E7627}" presName="hierRoot1" presStyleCnt="0"/>
      <dgm:spPr/>
    </dgm:pt>
    <dgm:pt modelId="{40931DFC-C956-418D-A33A-26E0D95EE1B3}" type="pres">
      <dgm:prSet presAssocID="{AA6C85CF-77A0-4FFA-9EF4-46084C2E7627}" presName="composite" presStyleCnt="0"/>
      <dgm:spPr/>
    </dgm:pt>
    <dgm:pt modelId="{C88343FA-3E6E-4ED1-BC41-77553ED7A693}" type="pres">
      <dgm:prSet presAssocID="{AA6C85CF-77A0-4FFA-9EF4-46084C2E7627}" presName="background" presStyleLbl="node0" presStyleIdx="0" presStyleCnt="1"/>
      <dgm:spPr/>
    </dgm:pt>
    <dgm:pt modelId="{6F5557AB-2518-4152-8052-247722B2A984}" type="pres">
      <dgm:prSet presAssocID="{AA6C85CF-77A0-4FFA-9EF4-46084C2E7627}" presName="text" presStyleLbl="fgAcc0" presStyleIdx="0" presStyleCnt="1" custScaleX="152849">
        <dgm:presLayoutVars>
          <dgm:chPref val="3"/>
        </dgm:presLayoutVars>
      </dgm:prSet>
      <dgm:spPr/>
    </dgm:pt>
    <dgm:pt modelId="{E4B5011F-27DB-4B36-A019-8B59A1F6D8AE}" type="pres">
      <dgm:prSet presAssocID="{AA6C85CF-77A0-4FFA-9EF4-46084C2E7627}" presName="hierChild2" presStyleCnt="0"/>
      <dgm:spPr/>
    </dgm:pt>
    <dgm:pt modelId="{3644BC5D-4753-45F4-A44B-8C75AD1FABF2}" type="pres">
      <dgm:prSet presAssocID="{E31E6CAE-2EC5-4DAB-A2BF-233D58C77B8C}" presName="Name10" presStyleLbl="parChTrans1D2" presStyleIdx="0" presStyleCnt="2"/>
      <dgm:spPr/>
    </dgm:pt>
    <dgm:pt modelId="{26C10DC2-023D-4684-9231-53C7906A86EF}" type="pres">
      <dgm:prSet presAssocID="{75F1377E-F5F8-49BA-A78D-77F565CA082C}" presName="hierRoot2" presStyleCnt="0"/>
      <dgm:spPr/>
    </dgm:pt>
    <dgm:pt modelId="{CAE242FA-A4C1-4CDA-8B1B-7A2DD728E5DD}" type="pres">
      <dgm:prSet presAssocID="{75F1377E-F5F8-49BA-A78D-77F565CA082C}" presName="composite2" presStyleCnt="0"/>
      <dgm:spPr/>
    </dgm:pt>
    <dgm:pt modelId="{E67900C7-01D1-44A7-88E5-E59A77354B0A}" type="pres">
      <dgm:prSet presAssocID="{75F1377E-F5F8-49BA-A78D-77F565CA082C}" presName="background2" presStyleLbl="node2" presStyleIdx="0" presStyleCnt="2"/>
      <dgm:spPr/>
    </dgm:pt>
    <dgm:pt modelId="{893E8D01-495A-4E47-B894-C91A794AC3C3}" type="pres">
      <dgm:prSet presAssocID="{75F1377E-F5F8-49BA-A78D-77F565CA082C}" presName="text2" presStyleLbl="fgAcc2" presStyleIdx="0" presStyleCnt="2">
        <dgm:presLayoutVars>
          <dgm:chPref val="3"/>
        </dgm:presLayoutVars>
      </dgm:prSet>
      <dgm:spPr/>
    </dgm:pt>
    <dgm:pt modelId="{5113B670-A3A1-468C-B921-9C55A2DBEADD}" type="pres">
      <dgm:prSet presAssocID="{75F1377E-F5F8-49BA-A78D-77F565CA082C}" presName="hierChild3" presStyleCnt="0"/>
      <dgm:spPr/>
    </dgm:pt>
    <dgm:pt modelId="{D881DC06-60F8-4E1D-8666-6294CFE95393}" type="pres">
      <dgm:prSet presAssocID="{1F624C3E-8F83-490D-AC1A-6C8055922A5A}" presName="Name17" presStyleLbl="parChTrans1D3" presStyleIdx="0" presStyleCnt="5"/>
      <dgm:spPr/>
    </dgm:pt>
    <dgm:pt modelId="{B38CAC6B-C856-428D-895F-CF09BC492E53}" type="pres">
      <dgm:prSet presAssocID="{FB07B7D3-E08E-4012-869F-63CD9FD8DAAF}" presName="hierRoot3" presStyleCnt="0"/>
      <dgm:spPr/>
    </dgm:pt>
    <dgm:pt modelId="{4620E32C-1819-48C2-9A87-4848D9C1E1AD}" type="pres">
      <dgm:prSet presAssocID="{FB07B7D3-E08E-4012-869F-63CD9FD8DAAF}" presName="composite3" presStyleCnt="0"/>
      <dgm:spPr/>
    </dgm:pt>
    <dgm:pt modelId="{89225BD1-1573-4CF8-8AD7-3FF4888A23AB}" type="pres">
      <dgm:prSet presAssocID="{FB07B7D3-E08E-4012-869F-63CD9FD8DAAF}" presName="background3" presStyleLbl="node3" presStyleIdx="0" presStyleCnt="5"/>
      <dgm:spPr/>
    </dgm:pt>
    <dgm:pt modelId="{1FD68F59-7FBD-4CE3-BFAF-8CBF57F6BECB}" type="pres">
      <dgm:prSet presAssocID="{FB07B7D3-E08E-4012-869F-63CD9FD8DAAF}" presName="text3" presStyleLbl="fgAcc3" presStyleIdx="0" presStyleCnt="5">
        <dgm:presLayoutVars>
          <dgm:chPref val="3"/>
        </dgm:presLayoutVars>
      </dgm:prSet>
      <dgm:spPr/>
    </dgm:pt>
    <dgm:pt modelId="{79BCE378-EC3A-4A67-B748-BF325B88F7FC}" type="pres">
      <dgm:prSet presAssocID="{FB07B7D3-E08E-4012-869F-63CD9FD8DAAF}" presName="hierChild4" presStyleCnt="0"/>
      <dgm:spPr/>
    </dgm:pt>
    <dgm:pt modelId="{EB76A6F3-785F-40EF-94DD-B9F4EF054B50}" type="pres">
      <dgm:prSet presAssocID="{5EB3A9A4-AF23-4436-AF4E-AAE28D762C82}" presName="Name17" presStyleLbl="parChTrans1D3" presStyleIdx="1" presStyleCnt="5"/>
      <dgm:spPr/>
    </dgm:pt>
    <dgm:pt modelId="{A304076A-6BCE-405E-8F30-4BCDDDAF1116}" type="pres">
      <dgm:prSet presAssocID="{A6D9196D-48B0-4838-B026-1F0918C4F0D0}" presName="hierRoot3" presStyleCnt="0"/>
      <dgm:spPr/>
    </dgm:pt>
    <dgm:pt modelId="{2879B026-9F4B-4339-A48E-AE0B6DE80D0D}" type="pres">
      <dgm:prSet presAssocID="{A6D9196D-48B0-4838-B026-1F0918C4F0D0}" presName="composite3" presStyleCnt="0"/>
      <dgm:spPr/>
    </dgm:pt>
    <dgm:pt modelId="{5BB7B096-9281-49D9-86CB-09BD5537AE96}" type="pres">
      <dgm:prSet presAssocID="{A6D9196D-48B0-4838-B026-1F0918C4F0D0}" presName="background3" presStyleLbl="node3" presStyleIdx="1" presStyleCnt="5"/>
      <dgm:spPr/>
    </dgm:pt>
    <dgm:pt modelId="{D7ADCCDD-4A93-48D3-8996-EB050E1BEB0E}" type="pres">
      <dgm:prSet presAssocID="{A6D9196D-48B0-4838-B026-1F0918C4F0D0}" presName="text3" presStyleLbl="fgAcc3" presStyleIdx="1" presStyleCnt="5">
        <dgm:presLayoutVars>
          <dgm:chPref val="3"/>
        </dgm:presLayoutVars>
      </dgm:prSet>
      <dgm:spPr/>
    </dgm:pt>
    <dgm:pt modelId="{14D127EC-6A0E-46DF-81BC-4BE4D2DD56D4}" type="pres">
      <dgm:prSet presAssocID="{A6D9196D-48B0-4838-B026-1F0918C4F0D0}" presName="hierChild4" presStyleCnt="0"/>
      <dgm:spPr/>
    </dgm:pt>
    <dgm:pt modelId="{66244729-C63E-4727-96B5-5BD85CA0B12E}" type="pres">
      <dgm:prSet presAssocID="{1BE1F1BA-E7BA-42B2-9590-C06A5B91E45B}" presName="Name17" presStyleLbl="parChTrans1D3" presStyleIdx="2" presStyleCnt="5"/>
      <dgm:spPr/>
    </dgm:pt>
    <dgm:pt modelId="{A4529740-01ED-46DD-B297-E79C094061F7}" type="pres">
      <dgm:prSet presAssocID="{8912F473-F695-4F1C-ABB0-98D5A2806378}" presName="hierRoot3" presStyleCnt="0"/>
      <dgm:spPr/>
    </dgm:pt>
    <dgm:pt modelId="{56579CBE-8864-4DC7-909D-CF3FDA786019}" type="pres">
      <dgm:prSet presAssocID="{8912F473-F695-4F1C-ABB0-98D5A2806378}" presName="composite3" presStyleCnt="0"/>
      <dgm:spPr/>
    </dgm:pt>
    <dgm:pt modelId="{4E05182C-AE28-44AF-9308-68E4ABAC3933}" type="pres">
      <dgm:prSet presAssocID="{8912F473-F695-4F1C-ABB0-98D5A2806378}" presName="background3" presStyleLbl="node3" presStyleIdx="2" presStyleCnt="5"/>
      <dgm:spPr/>
    </dgm:pt>
    <dgm:pt modelId="{1903A88F-2FCD-4D1A-A76C-1681C0471043}" type="pres">
      <dgm:prSet presAssocID="{8912F473-F695-4F1C-ABB0-98D5A2806378}" presName="text3" presStyleLbl="fgAcc3" presStyleIdx="2" presStyleCnt="5" custLinFactNeighborX="1545" custLinFactNeighborY="-6504">
        <dgm:presLayoutVars>
          <dgm:chPref val="3"/>
        </dgm:presLayoutVars>
      </dgm:prSet>
      <dgm:spPr/>
    </dgm:pt>
    <dgm:pt modelId="{A1A35B4A-0A4D-4887-BA56-9F71CC207801}" type="pres">
      <dgm:prSet presAssocID="{8912F473-F695-4F1C-ABB0-98D5A2806378}" presName="hierChild4" presStyleCnt="0"/>
      <dgm:spPr/>
    </dgm:pt>
    <dgm:pt modelId="{138D8C4C-D3EB-42B5-A3A5-AD4C6EDB26FE}" type="pres">
      <dgm:prSet presAssocID="{4A8469F3-07FC-4D9F-B24E-8DB89380620C}" presName="Name17" presStyleLbl="parChTrans1D3" presStyleIdx="3" presStyleCnt="5"/>
      <dgm:spPr/>
    </dgm:pt>
    <dgm:pt modelId="{776828C7-1F72-41BE-97C8-2D4CCF9D2FDB}" type="pres">
      <dgm:prSet presAssocID="{552D8BC9-06B5-4AAA-B366-987B49CF141C}" presName="hierRoot3" presStyleCnt="0"/>
      <dgm:spPr/>
    </dgm:pt>
    <dgm:pt modelId="{EEF969C3-C583-4061-BFAC-4E07E4E93064}" type="pres">
      <dgm:prSet presAssocID="{552D8BC9-06B5-4AAA-B366-987B49CF141C}" presName="composite3" presStyleCnt="0"/>
      <dgm:spPr/>
    </dgm:pt>
    <dgm:pt modelId="{8200E1BA-290D-4101-ABB9-D2D0DDDF0599}" type="pres">
      <dgm:prSet presAssocID="{552D8BC9-06B5-4AAA-B366-987B49CF141C}" presName="background3" presStyleLbl="node3" presStyleIdx="3" presStyleCnt="5"/>
      <dgm:spPr>
        <a:effectLst>
          <a:softEdge rad="12700"/>
        </a:effectLst>
      </dgm:spPr>
    </dgm:pt>
    <dgm:pt modelId="{B2AE96BD-9E67-4753-B628-0E0FA7855628}" type="pres">
      <dgm:prSet presAssocID="{552D8BC9-06B5-4AAA-B366-987B49CF141C}" presName="text3" presStyleLbl="fgAcc3" presStyleIdx="3" presStyleCnt="5">
        <dgm:presLayoutVars>
          <dgm:chPref val="3"/>
        </dgm:presLayoutVars>
      </dgm:prSet>
      <dgm:spPr/>
    </dgm:pt>
    <dgm:pt modelId="{5776B643-4B68-4C96-AB68-DF49AEC725DE}" type="pres">
      <dgm:prSet presAssocID="{552D8BC9-06B5-4AAA-B366-987B49CF141C}" presName="hierChild4" presStyleCnt="0"/>
      <dgm:spPr/>
    </dgm:pt>
    <dgm:pt modelId="{57E918A2-062F-4D59-A703-36E03D2580B7}" type="pres">
      <dgm:prSet presAssocID="{6C8EC00F-D0AE-4A9F-A416-1EE762B3261E}" presName="Name10" presStyleLbl="parChTrans1D2" presStyleIdx="1" presStyleCnt="2"/>
      <dgm:spPr/>
    </dgm:pt>
    <dgm:pt modelId="{A516F790-6752-4ABA-B63D-77016C3FED3F}" type="pres">
      <dgm:prSet presAssocID="{CF15AB6B-F0AC-4445-938F-B62583AD6297}" presName="hierRoot2" presStyleCnt="0"/>
      <dgm:spPr/>
    </dgm:pt>
    <dgm:pt modelId="{1B316C1A-63EB-4743-A9D9-FA518C03F40A}" type="pres">
      <dgm:prSet presAssocID="{CF15AB6B-F0AC-4445-938F-B62583AD6297}" presName="composite2" presStyleCnt="0"/>
      <dgm:spPr/>
    </dgm:pt>
    <dgm:pt modelId="{FDC7B10F-59A7-4DEC-9485-46BCEB1CF002}" type="pres">
      <dgm:prSet presAssocID="{CF15AB6B-F0AC-4445-938F-B62583AD6297}" presName="background2" presStyleLbl="node2" presStyleIdx="1" presStyleCnt="2"/>
      <dgm:spPr/>
    </dgm:pt>
    <dgm:pt modelId="{4B64BB1B-12E1-4F4B-A59B-7BC15FF1B715}" type="pres">
      <dgm:prSet presAssocID="{CF15AB6B-F0AC-4445-938F-B62583AD6297}" presName="text2" presStyleLbl="fgAcc2" presStyleIdx="1" presStyleCnt="2">
        <dgm:presLayoutVars>
          <dgm:chPref val="3"/>
        </dgm:presLayoutVars>
      </dgm:prSet>
      <dgm:spPr/>
    </dgm:pt>
    <dgm:pt modelId="{52BC2399-B31E-497A-B67C-312BC44C5DD6}" type="pres">
      <dgm:prSet presAssocID="{CF15AB6B-F0AC-4445-938F-B62583AD6297}" presName="hierChild3" presStyleCnt="0"/>
      <dgm:spPr/>
    </dgm:pt>
    <dgm:pt modelId="{C6DBF175-8712-4CF4-85DC-F900EC427709}" type="pres">
      <dgm:prSet presAssocID="{691F969C-9D9F-4850-B2E9-7C3C47F5C201}" presName="Name17" presStyleLbl="parChTrans1D3" presStyleIdx="4" presStyleCnt="5"/>
      <dgm:spPr/>
    </dgm:pt>
    <dgm:pt modelId="{0E892AF3-D3BF-4B3F-91CB-C1E068675AF2}" type="pres">
      <dgm:prSet presAssocID="{86B85785-507D-4EBB-9783-8A2355F9F285}" presName="hierRoot3" presStyleCnt="0"/>
      <dgm:spPr/>
    </dgm:pt>
    <dgm:pt modelId="{CAD1956E-7AC1-491E-BF58-028A1F447EAF}" type="pres">
      <dgm:prSet presAssocID="{86B85785-507D-4EBB-9783-8A2355F9F285}" presName="composite3" presStyleCnt="0"/>
      <dgm:spPr/>
    </dgm:pt>
    <dgm:pt modelId="{DCFEE5A9-8B4D-4F2F-9C1B-6876334B426B}" type="pres">
      <dgm:prSet presAssocID="{86B85785-507D-4EBB-9783-8A2355F9F285}" presName="background3" presStyleLbl="node3" presStyleIdx="4" presStyleCnt="5"/>
      <dgm:spPr/>
    </dgm:pt>
    <dgm:pt modelId="{9C8BF6BE-B0C3-4AC0-8561-1F827D88B1C4}" type="pres">
      <dgm:prSet presAssocID="{86B85785-507D-4EBB-9783-8A2355F9F285}" presName="text3" presStyleLbl="fgAcc3" presStyleIdx="4" presStyleCnt="5">
        <dgm:presLayoutVars>
          <dgm:chPref val="3"/>
        </dgm:presLayoutVars>
      </dgm:prSet>
      <dgm:spPr/>
    </dgm:pt>
    <dgm:pt modelId="{A0031862-7EBA-40EE-901D-12840F83C8D6}" type="pres">
      <dgm:prSet presAssocID="{86B85785-507D-4EBB-9783-8A2355F9F285}" presName="hierChild4" presStyleCnt="0"/>
      <dgm:spPr/>
    </dgm:pt>
  </dgm:ptLst>
  <dgm:cxnLst>
    <dgm:cxn modelId="{E1F8C404-72C9-4FA2-9230-A750B979DF42}" type="presOf" srcId="{1BE1F1BA-E7BA-42B2-9590-C06A5B91E45B}" destId="{66244729-C63E-4727-96B5-5BD85CA0B12E}" srcOrd="0" destOrd="0" presId="urn:microsoft.com/office/officeart/2005/8/layout/hierarchy1"/>
    <dgm:cxn modelId="{4F2A231A-5269-49BB-9DF4-A960FAEB9837}" type="presOf" srcId="{CF15AB6B-F0AC-4445-938F-B62583AD6297}" destId="{4B64BB1B-12E1-4F4B-A59B-7BC15FF1B715}" srcOrd="0" destOrd="0" presId="urn:microsoft.com/office/officeart/2005/8/layout/hierarchy1"/>
    <dgm:cxn modelId="{96FDB727-06B2-438C-B361-7DA193AE1B0D}" type="presOf" srcId="{86B85785-507D-4EBB-9783-8A2355F9F285}" destId="{9C8BF6BE-B0C3-4AC0-8561-1F827D88B1C4}" srcOrd="0" destOrd="0" presId="urn:microsoft.com/office/officeart/2005/8/layout/hierarchy1"/>
    <dgm:cxn modelId="{FF73D22C-32B0-4DA9-B69A-1D69AC5343A6}" srcId="{AA6C85CF-77A0-4FFA-9EF4-46084C2E7627}" destId="{CF15AB6B-F0AC-4445-938F-B62583AD6297}" srcOrd="1" destOrd="0" parTransId="{6C8EC00F-D0AE-4A9F-A416-1EE762B3261E}" sibTransId="{3B7C3320-69A4-4129-9C42-5837BB27A1BC}"/>
    <dgm:cxn modelId="{7AE43F2E-F09D-4CD9-86BF-7CD5B5930067}" srcId="{CF15AB6B-F0AC-4445-938F-B62583AD6297}" destId="{86B85785-507D-4EBB-9783-8A2355F9F285}" srcOrd="0" destOrd="0" parTransId="{691F969C-9D9F-4850-B2E9-7C3C47F5C201}" sibTransId="{0D3D4CF0-FDDA-4B94-BECE-B2FAE98EFCC8}"/>
    <dgm:cxn modelId="{A8D92E38-3E8D-42B9-ADD9-810FDCA0C3DE}" srcId="{75F1377E-F5F8-49BA-A78D-77F565CA082C}" destId="{FB07B7D3-E08E-4012-869F-63CD9FD8DAAF}" srcOrd="0" destOrd="0" parTransId="{1F624C3E-8F83-490D-AC1A-6C8055922A5A}" sibTransId="{68CF8F37-487D-4ABF-9461-9D735A96EFCB}"/>
    <dgm:cxn modelId="{F8BE0242-C320-45DD-87DE-1E2CDA17FCD1}" type="presOf" srcId="{1F624C3E-8F83-490D-AC1A-6C8055922A5A}" destId="{D881DC06-60F8-4E1D-8666-6294CFE95393}" srcOrd="0" destOrd="0" presId="urn:microsoft.com/office/officeart/2005/8/layout/hierarchy1"/>
    <dgm:cxn modelId="{D2C1E865-9233-4F44-861D-CAF2389D0690}" srcId="{75F1377E-F5F8-49BA-A78D-77F565CA082C}" destId="{552D8BC9-06B5-4AAA-B366-987B49CF141C}" srcOrd="3" destOrd="0" parTransId="{4A8469F3-07FC-4D9F-B24E-8DB89380620C}" sibTransId="{B739A2DC-AAAA-46BA-89D2-B0F5240463C8}"/>
    <dgm:cxn modelId="{1C061B51-24CF-411F-9228-E635AADF3610}" type="presOf" srcId="{5EB3A9A4-AF23-4436-AF4E-AAE28D762C82}" destId="{EB76A6F3-785F-40EF-94DD-B9F4EF054B50}" srcOrd="0" destOrd="0" presId="urn:microsoft.com/office/officeart/2005/8/layout/hierarchy1"/>
    <dgm:cxn modelId="{A3DCAD55-4E33-40C3-BD5B-F96977A85732}" type="presOf" srcId="{AA6C85CF-77A0-4FFA-9EF4-46084C2E7627}" destId="{6F5557AB-2518-4152-8052-247722B2A984}" srcOrd="0" destOrd="0" presId="urn:microsoft.com/office/officeart/2005/8/layout/hierarchy1"/>
    <dgm:cxn modelId="{6B35668E-D990-4A5D-845F-D09D13652A2C}" type="presOf" srcId="{4A8469F3-07FC-4D9F-B24E-8DB89380620C}" destId="{138D8C4C-D3EB-42B5-A3A5-AD4C6EDB26FE}" srcOrd="0" destOrd="0" presId="urn:microsoft.com/office/officeart/2005/8/layout/hierarchy1"/>
    <dgm:cxn modelId="{0097CE9D-1E9D-4FB6-993C-E4461C6AB15D}" type="presOf" srcId="{A6D9196D-48B0-4838-B026-1F0918C4F0D0}" destId="{D7ADCCDD-4A93-48D3-8996-EB050E1BEB0E}" srcOrd="0" destOrd="0" presId="urn:microsoft.com/office/officeart/2005/8/layout/hierarchy1"/>
    <dgm:cxn modelId="{3D6618A3-F891-4475-A86D-C25C56D41FAA}" type="presOf" srcId="{E31E6CAE-2EC5-4DAB-A2BF-233D58C77B8C}" destId="{3644BC5D-4753-45F4-A44B-8C75AD1FABF2}" srcOrd="0" destOrd="0" presId="urn:microsoft.com/office/officeart/2005/8/layout/hierarchy1"/>
    <dgm:cxn modelId="{83324AA4-7087-4A2E-8370-5988DA39A10D}" srcId="{AA6C85CF-77A0-4FFA-9EF4-46084C2E7627}" destId="{75F1377E-F5F8-49BA-A78D-77F565CA082C}" srcOrd="0" destOrd="0" parTransId="{E31E6CAE-2EC5-4DAB-A2BF-233D58C77B8C}" sibTransId="{FEBF29C2-10AC-4577-A38B-149CA1FAB9E0}"/>
    <dgm:cxn modelId="{178F56AA-B3A5-41D4-BEDE-5C8155152745}" type="presOf" srcId="{FB07B7D3-E08E-4012-869F-63CD9FD8DAAF}" destId="{1FD68F59-7FBD-4CE3-BFAF-8CBF57F6BECB}" srcOrd="0" destOrd="0" presId="urn:microsoft.com/office/officeart/2005/8/layout/hierarchy1"/>
    <dgm:cxn modelId="{673D18D7-08D9-4623-8E17-4A889B022BA5}" type="presOf" srcId="{345AD912-D9DD-4B3D-A9E6-8DA546681F70}" destId="{32BDC1D4-6F3F-4CB1-8E66-83E22FD59A6C}" srcOrd="0" destOrd="0" presId="urn:microsoft.com/office/officeart/2005/8/layout/hierarchy1"/>
    <dgm:cxn modelId="{7BF89FD9-63E0-4B13-B92A-DBD2845C0715}" type="presOf" srcId="{552D8BC9-06B5-4AAA-B366-987B49CF141C}" destId="{B2AE96BD-9E67-4753-B628-0E0FA7855628}" srcOrd="0" destOrd="0" presId="urn:microsoft.com/office/officeart/2005/8/layout/hierarchy1"/>
    <dgm:cxn modelId="{0BF257EB-1147-482A-9878-695873A78B77}" type="presOf" srcId="{8912F473-F695-4F1C-ABB0-98D5A2806378}" destId="{1903A88F-2FCD-4D1A-A76C-1681C0471043}" srcOrd="0" destOrd="0" presId="urn:microsoft.com/office/officeart/2005/8/layout/hierarchy1"/>
    <dgm:cxn modelId="{10CAF2EC-F723-4B33-A67B-6CEF338788D7}" srcId="{75F1377E-F5F8-49BA-A78D-77F565CA082C}" destId="{A6D9196D-48B0-4838-B026-1F0918C4F0D0}" srcOrd="1" destOrd="0" parTransId="{5EB3A9A4-AF23-4436-AF4E-AAE28D762C82}" sibTransId="{D271EAF0-DD19-45EF-BE64-B4B56133B0C4}"/>
    <dgm:cxn modelId="{50A33DF4-0B85-470C-B2DB-9F3144041444}" srcId="{75F1377E-F5F8-49BA-A78D-77F565CA082C}" destId="{8912F473-F695-4F1C-ABB0-98D5A2806378}" srcOrd="2" destOrd="0" parTransId="{1BE1F1BA-E7BA-42B2-9590-C06A5B91E45B}" sibTransId="{8C06BFF1-0A9B-4A5A-AAF0-82C36A75E77E}"/>
    <dgm:cxn modelId="{72A105F5-E0FB-4E3A-A4B9-BC792B6F411A}" type="presOf" srcId="{75F1377E-F5F8-49BA-A78D-77F565CA082C}" destId="{893E8D01-495A-4E47-B894-C91A794AC3C3}" srcOrd="0" destOrd="0" presId="urn:microsoft.com/office/officeart/2005/8/layout/hierarchy1"/>
    <dgm:cxn modelId="{9CCE6FF7-9FC2-4EE8-B69D-4EBE72E86828}" srcId="{345AD912-D9DD-4B3D-A9E6-8DA546681F70}" destId="{AA6C85CF-77A0-4FFA-9EF4-46084C2E7627}" srcOrd="0" destOrd="0" parTransId="{84FBBE7D-F0AC-4C63-8460-9A4D495632E6}" sibTransId="{0E53E31D-0FF8-459A-940E-DA7C1A5FF9C3}"/>
    <dgm:cxn modelId="{04014DFB-8DA7-4E5F-8F3B-32905D432318}" type="presOf" srcId="{691F969C-9D9F-4850-B2E9-7C3C47F5C201}" destId="{C6DBF175-8712-4CF4-85DC-F900EC427709}" srcOrd="0" destOrd="0" presId="urn:microsoft.com/office/officeart/2005/8/layout/hierarchy1"/>
    <dgm:cxn modelId="{02AEA8FE-0A03-4404-B9C2-C54CE289F4A4}" type="presOf" srcId="{6C8EC00F-D0AE-4A9F-A416-1EE762B3261E}" destId="{57E918A2-062F-4D59-A703-36E03D2580B7}" srcOrd="0" destOrd="0" presId="urn:microsoft.com/office/officeart/2005/8/layout/hierarchy1"/>
    <dgm:cxn modelId="{0F24F1E2-2EFD-4FF9-B52E-7E27E8390E71}" type="presParOf" srcId="{32BDC1D4-6F3F-4CB1-8E66-83E22FD59A6C}" destId="{96507F48-D789-4653-886F-0FA812D52C40}" srcOrd="0" destOrd="0" presId="urn:microsoft.com/office/officeart/2005/8/layout/hierarchy1"/>
    <dgm:cxn modelId="{44FD2E98-F042-4227-847D-C850C709A4B2}" type="presParOf" srcId="{96507F48-D789-4653-886F-0FA812D52C40}" destId="{40931DFC-C956-418D-A33A-26E0D95EE1B3}" srcOrd="0" destOrd="0" presId="urn:microsoft.com/office/officeart/2005/8/layout/hierarchy1"/>
    <dgm:cxn modelId="{A93F2E27-F6F6-442F-B1DA-8AB48819705F}" type="presParOf" srcId="{40931DFC-C956-418D-A33A-26E0D95EE1B3}" destId="{C88343FA-3E6E-4ED1-BC41-77553ED7A693}" srcOrd="0" destOrd="0" presId="urn:microsoft.com/office/officeart/2005/8/layout/hierarchy1"/>
    <dgm:cxn modelId="{E317326A-4AAD-4538-BD9F-14BBC6744314}" type="presParOf" srcId="{40931DFC-C956-418D-A33A-26E0D95EE1B3}" destId="{6F5557AB-2518-4152-8052-247722B2A984}" srcOrd="1" destOrd="0" presId="urn:microsoft.com/office/officeart/2005/8/layout/hierarchy1"/>
    <dgm:cxn modelId="{8311C142-0C95-49DB-8CE6-ECB2E786918F}" type="presParOf" srcId="{96507F48-D789-4653-886F-0FA812D52C40}" destId="{E4B5011F-27DB-4B36-A019-8B59A1F6D8AE}" srcOrd="1" destOrd="0" presId="urn:microsoft.com/office/officeart/2005/8/layout/hierarchy1"/>
    <dgm:cxn modelId="{556D42E5-6B83-4E49-B670-B96550E43E55}" type="presParOf" srcId="{E4B5011F-27DB-4B36-A019-8B59A1F6D8AE}" destId="{3644BC5D-4753-45F4-A44B-8C75AD1FABF2}" srcOrd="0" destOrd="0" presId="urn:microsoft.com/office/officeart/2005/8/layout/hierarchy1"/>
    <dgm:cxn modelId="{2FD607E0-2E7D-4F01-91E4-82D9889058AF}" type="presParOf" srcId="{E4B5011F-27DB-4B36-A019-8B59A1F6D8AE}" destId="{26C10DC2-023D-4684-9231-53C7906A86EF}" srcOrd="1" destOrd="0" presId="urn:microsoft.com/office/officeart/2005/8/layout/hierarchy1"/>
    <dgm:cxn modelId="{6D5CCC6B-AF47-4081-8D8D-50569B680574}" type="presParOf" srcId="{26C10DC2-023D-4684-9231-53C7906A86EF}" destId="{CAE242FA-A4C1-4CDA-8B1B-7A2DD728E5DD}" srcOrd="0" destOrd="0" presId="urn:microsoft.com/office/officeart/2005/8/layout/hierarchy1"/>
    <dgm:cxn modelId="{B0570B29-3D9F-4485-9D33-75B7D8EDB1D8}" type="presParOf" srcId="{CAE242FA-A4C1-4CDA-8B1B-7A2DD728E5DD}" destId="{E67900C7-01D1-44A7-88E5-E59A77354B0A}" srcOrd="0" destOrd="0" presId="urn:microsoft.com/office/officeart/2005/8/layout/hierarchy1"/>
    <dgm:cxn modelId="{AC3B4AF9-A611-4CA3-A62D-9C2D0B83B58A}" type="presParOf" srcId="{CAE242FA-A4C1-4CDA-8B1B-7A2DD728E5DD}" destId="{893E8D01-495A-4E47-B894-C91A794AC3C3}" srcOrd="1" destOrd="0" presId="urn:microsoft.com/office/officeart/2005/8/layout/hierarchy1"/>
    <dgm:cxn modelId="{08F596D7-C15C-48C7-8651-DF25ACD2910C}" type="presParOf" srcId="{26C10DC2-023D-4684-9231-53C7906A86EF}" destId="{5113B670-A3A1-468C-B921-9C55A2DBEADD}" srcOrd="1" destOrd="0" presId="urn:microsoft.com/office/officeart/2005/8/layout/hierarchy1"/>
    <dgm:cxn modelId="{40888822-9AC4-4D1C-A1FE-77625D2E4C5D}" type="presParOf" srcId="{5113B670-A3A1-468C-B921-9C55A2DBEADD}" destId="{D881DC06-60F8-4E1D-8666-6294CFE95393}" srcOrd="0" destOrd="0" presId="urn:microsoft.com/office/officeart/2005/8/layout/hierarchy1"/>
    <dgm:cxn modelId="{F0B3A2A0-263C-4976-AC57-4D34F0CD5F62}" type="presParOf" srcId="{5113B670-A3A1-468C-B921-9C55A2DBEADD}" destId="{B38CAC6B-C856-428D-895F-CF09BC492E53}" srcOrd="1" destOrd="0" presId="urn:microsoft.com/office/officeart/2005/8/layout/hierarchy1"/>
    <dgm:cxn modelId="{CAB59F87-31E1-4C70-8AE8-88A71B70ABF7}" type="presParOf" srcId="{B38CAC6B-C856-428D-895F-CF09BC492E53}" destId="{4620E32C-1819-48C2-9A87-4848D9C1E1AD}" srcOrd="0" destOrd="0" presId="urn:microsoft.com/office/officeart/2005/8/layout/hierarchy1"/>
    <dgm:cxn modelId="{74AD7DD3-2724-4932-843D-EF5F5A0991B2}" type="presParOf" srcId="{4620E32C-1819-48C2-9A87-4848D9C1E1AD}" destId="{89225BD1-1573-4CF8-8AD7-3FF4888A23AB}" srcOrd="0" destOrd="0" presId="urn:microsoft.com/office/officeart/2005/8/layout/hierarchy1"/>
    <dgm:cxn modelId="{2C1A5641-227B-4658-8616-C1D2489FBB9B}" type="presParOf" srcId="{4620E32C-1819-48C2-9A87-4848D9C1E1AD}" destId="{1FD68F59-7FBD-4CE3-BFAF-8CBF57F6BECB}" srcOrd="1" destOrd="0" presId="urn:microsoft.com/office/officeart/2005/8/layout/hierarchy1"/>
    <dgm:cxn modelId="{6EC5DAD8-A01B-48F2-BBB3-41134900C24D}" type="presParOf" srcId="{B38CAC6B-C856-428D-895F-CF09BC492E53}" destId="{79BCE378-EC3A-4A67-B748-BF325B88F7FC}" srcOrd="1" destOrd="0" presId="urn:microsoft.com/office/officeart/2005/8/layout/hierarchy1"/>
    <dgm:cxn modelId="{EF42BEC4-6551-46E9-A7BB-2803D7DBE0F7}" type="presParOf" srcId="{5113B670-A3A1-468C-B921-9C55A2DBEADD}" destId="{EB76A6F3-785F-40EF-94DD-B9F4EF054B50}" srcOrd="2" destOrd="0" presId="urn:microsoft.com/office/officeart/2005/8/layout/hierarchy1"/>
    <dgm:cxn modelId="{A066A45C-D2B7-4386-B8F9-ED5319723D2A}" type="presParOf" srcId="{5113B670-A3A1-468C-B921-9C55A2DBEADD}" destId="{A304076A-6BCE-405E-8F30-4BCDDDAF1116}" srcOrd="3" destOrd="0" presId="urn:microsoft.com/office/officeart/2005/8/layout/hierarchy1"/>
    <dgm:cxn modelId="{B5F2D82C-5F7B-4E60-8E09-F6760165EE13}" type="presParOf" srcId="{A304076A-6BCE-405E-8F30-4BCDDDAF1116}" destId="{2879B026-9F4B-4339-A48E-AE0B6DE80D0D}" srcOrd="0" destOrd="0" presId="urn:microsoft.com/office/officeart/2005/8/layout/hierarchy1"/>
    <dgm:cxn modelId="{9931565B-9396-4A42-805F-04F306FFF148}" type="presParOf" srcId="{2879B026-9F4B-4339-A48E-AE0B6DE80D0D}" destId="{5BB7B096-9281-49D9-86CB-09BD5537AE96}" srcOrd="0" destOrd="0" presId="urn:microsoft.com/office/officeart/2005/8/layout/hierarchy1"/>
    <dgm:cxn modelId="{628C5346-4891-49B9-9EBF-0F6EF9EB34AD}" type="presParOf" srcId="{2879B026-9F4B-4339-A48E-AE0B6DE80D0D}" destId="{D7ADCCDD-4A93-48D3-8996-EB050E1BEB0E}" srcOrd="1" destOrd="0" presId="urn:microsoft.com/office/officeart/2005/8/layout/hierarchy1"/>
    <dgm:cxn modelId="{1FA11BC9-87F5-4021-8CF4-1D07D2E19F92}" type="presParOf" srcId="{A304076A-6BCE-405E-8F30-4BCDDDAF1116}" destId="{14D127EC-6A0E-46DF-81BC-4BE4D2DD56D4}" srcOrd="1" destOrd="0" presId="urn:microsoft.com/office/officeart/2005/8/layout/hierarchy1"/>
    <dgm:cxn modelId="{618329BB-5670-48BD-B836-3B9BE7475AEA}" type="presParOf" srcId="{5113B670-A3A1-468C-B921-9C55A2DBEADD}" destId="{66244729-C63E-4727-96B5-5BD85CA0B12E}" srcOrd="4" destOrd="0" presId="urn:microsoft.com/office/officeart/2005/8/layout/hierarchy1"/>
    <dgm:cxn modelId="{A90B70FA-215A-4E37-80E3-5BA169E96329}" type="presParOf" srcId="{5113B670-A3A1-468C-B921-9C55A2DBEADD}" destId="{A4529740-01ED-46DD-B297-E79C094061F7}" srcOrd="5" destOrd="0" presId="urn:microsoft.com/office/officeart/2005/8/layout/hierarchy1"/>
    <dgm:cxn modelId="{A16A7293-8E08-48C9-9955-6592729AD7DB}" type="presParOf" srcId="{A4529740-01ED-46DD-B297-E79C094061F7}" destId="{56579CBE-8864-4DC7-909D-CF3FDA786019}" srcOrd="0" destOrd="0" presId="urn:microsoft.com/office/officeart/2005/8/layout/hierarchy1"/>
    <dgm:cxn modelId="{4BCC95B4-0511-40AE-A580-1B723B6080FD}" type="presParOf" srcId="{56579CBE-8864-4DC7-909D-CF3FDA786019}" destId="{4E05182C-AE28-44AF-9308-68E4ABAC3933}" srcOrd="0" destOrd="0" presId="urn:microsoft.com/office/officeart/2005/8/layout/hierarchy1"/>
    <dgm:cxn modelId="{31BC7922-A487-4730-B23F-FDB66E234898}" type="presParOf" srcId="{56579CBE-8864-4DC7-909D-CF3FDA786019}" destId="{1903A88F-2FCD-4D1A-A76C-1681C0471043}" srcOrd="1" destOrd="0" presId="urn:microsoft.com/office/officeart/2005/8/layout/hierarchy1"/>
    <dgm:cxn modelId="{786DE114-626C-462C-8D7D-E73960E95E21}" type="presParOf" srcId="{A4529740-01ED-46DD-B297-E79C094061F7}" destId="{A1A35B4A-0A4D-4887-BA56-9F71CC207801}" srcOrd="1" destOrd="0" presId="urn:microsoft.com/office/officeart/2005/8/layout/hierarchy1"/>
    <dgm:cxn modelId="{D7FD2D73-9F99-4F7C-9C1C-88618F8772AF}" type="presParOf" srcId="{5113B670-A3A1-468C-B921-9C55A2DBEADD}" destId="{138D8C4C-D3EB-42B5-A3A5-AD4C6EDB26FE}" srcOrd="6" destOrd="0" presId="urn:microsoft.com/office/officeart/2005/8/layout/hierarchy1"/>
    <dgm:cxn modelId="{2AC7ED76-E6A2-414A-BFCD-F8CF7815243F}" type="presParOf" srcId="{5113B670-A3A1-468C-B921-9C55A2DBEADD}" destId="{776828C7-1F72-41BE-97C8-2D4CCF9D2FDB}" srcOrd="7" destOrd="0" presId="urn:microsoft.com/office/officeart/2005/8/layout/hierarchy1"/>
    <dgm:cxn modelId="{30012F1F-6A22-4EA7-B486-59BB2CE950A3}" type="presParOf" srcId="{776828C7-1F72-41BE-97C8-2D4CCF9D2FDB}" destId="{EEF969C3-C583-4061-BFAC-4E07E4E93064}" srcOrd="0" destOrd="0" presId="urn:microsoft.com/office/officeart/2005/8/layout/hierarchy1"/>
    <dgm:cxn modelId="{B8053DBB-385A-409C-831B-72EC0B9C55D3}" type="presParOf" srcId="{EEF969C3-C583-4061-BFAC-4E07E4E93064}" destId="{8200E1BA-290D-4101-ABB9-D2D0DDDF0599}" srcOrd="0" destOrd="0" presId="urn:microsoft.com/office/officeart/2005/8/layout/hierarchy1"/>
    <dgm:cxn modelId="{BF719D79-B007-42EA-AB13-ECCA3EA1E1D8}" type="presParOf" srcId="{EEF969C3-C583-4061-BFAC-4E07E4E93064}" destId="{B2AE96BD-9E67-4753-B628-0E0FA7855628}" srcOrd="1" destOrd="0" presId="urn:microsoft.com/office/officeart/2005/8/layout/hierarchy1"/>
    <dgm:cxn modelId="{FBBE6F59-841A-41AA-91B1-0D189879D386}" type="presParOf" srcId="{776828C7-1F72-41BE-97C8-2D4CCF9D2FDB}" destId="{5776B643-4B68-4C96-AB68-DF49AEC725DE}" srcOrd="1" destOrd="0" presId="urn:microsoft.com/office/officeart/2005/8/layout/hierarchy1"/>
    <dgm:cxn modelId="{5BF14123-5045-4B27-8FC3-5699E4EDB4AF}" type="presParOf" srcId="{E4B5011F-27DB-4B36-A019-8B59A1F6D8AE}" destId="{57E918A2-062F-4D59-A703-36E03D2580B7}" srcOrd="2" destOrd="0" presId="urn:microsoft.com/office/officeart/2005/8/layout/hierarchy1"/>
    <dgm:cxn modelId="{8B536028-AFF6-40EC-99C5-80F5CAD3BE03}" type="presParOf" srcId="{E4B5011F-27DB-4B36-A019-8B59A1F6D8AE}" destId="{A516F790-6752-4ABA-B63D-77016C3FED3F}" srcOrd="3" destOrd="0" presId="urn:microsoft.com/office/officeart/2005/8/layout/hierarchy1"/>
    <dgm:cxn modelId="{D665BD7C-9E1F-4877-BFCC-66274AAEC8A9}" type="presParOf" srcId="{A516F790-6752-4ABA-B63D-77016C3FED3F}" destId="{1B316C1A-63EB-4743-A9D9-FA518C03F40A}" srcOrd="0" destOrd="0" presId="urn:microsoft.com/office/officeart/2005/8/layout/hierarchy1"/>
    <dgm:cxn modelId="{D295C7E5-A006-4318-A585-A4738AC95359}" type="presParOf" srcId="{1B316C1A-63EB-4743-A9D9-FA518C03F40A}" destId="{FDC7B10F-59A7-4DEC-9485-46BCEB1CF002}" srcOrd="0" destOrd="0" presId="urn:microsoft.com/office/officeart/2005/8/layout/hierarchy1"/>
    <dgm:cxn modelId="{DAA3EE06-9CCB-4FA9-A967-DEFA6EBD3292}" type="presParOf" srcId="{1B316C1A-63EB-4743-A9D9-FA518C03F40A}" destId="{4B64BB1B-12E1-4F4B-A59B-7BC15FF1B715}" srcOrd="1" destOrd="0" presId="urn:microsoft.com/office/officeart/2005/8/layout/hierarchy1"/>
    <dgm:cxn modelId="{1F66A591-303D-4BA0-A61C-62A9FBA5CD9D}" type="presParOf" srcId="{A516F790-6752-4ABA-B63D-77016C3FED3F}" destId="{52BC2399-B31E-497A-B67C-312BC44C5DD6}" srcOrd="1" destOrd="0" presId="urn:microsoft.com/office/officeart/2005/8/layout/hierarchy1"/>
    <dgm:cxn modelId="{B37BA818-8E1E-4E4F-90DC-B7D23DD6248B}" type="presParOf" srcId="{52BC2399-B31E-497A-B67C-312BC44C5DD6}" destId="{C6DBF175-8712-4CF4-85DC-F900EC427709}" srcOrd="0" destOrd="0" presId="urn:microsoft.com/office/officeart/2005/8/layout/hierarchy1"/>
    <dgm:cxn modelId="{809E459B-2C60-4917-BF10-2C1289A4BEF1}" type="presParOf" srcId="{52BC2399-B31E-497A-B67C-312BC44C5DD6}" destId="{0E892AF3-D3BF-4B3F-91CB-C1E068675AF2}" srcOrd="1" destOrd="0" presId="urn:microsoft.com/office/officeart/2005/8/layout/hierarchy1"/>
    <dgm:cxn modelId="{719C9651-A5D1-4B7B-AC0D-4CF6F829FB01}" type="presParOf" srcId="{0E892AF3-D3BF-4B3F-91CB-C1E068675AF2}" destId="{CAD1956E-7AC1-491E-BF58-028A1F447EAF}" srcOrd="0" destOrd="0" presId="urn:microsoft.com/office/officeart/2005/8/layout/hierarchy1"/>
    <dgm:cxn modelId="{D5810785-FD7E-4884-8F01-99493322B182}" type="presParOf" srcId="{CAD1956E-7AC1-491E-BF58-028A1F447EAF}" destId="{DCFEE5A9-8B4D-4F2F-9C1B-6876334B426B}" srcOrd="0" destOrd="0" presId="urn:microsoft.com/office/officeart/2005/8/layout/hierarchy1"/>
    <dgm:cxn modelId="{465D5F32-22E0-42B8-BC5E-84066360A72C}" type="presParOf" srcId="{CAD1956E-7AC1-491E-BF58-028A1F447EAF}" destId="{9C8BF6BE-B0C3-4AC0-8561-1F827D88B1C4}" srcOrd="1" destOrd="0" presId="urn:microsoft.com/office/officeart/2005/8/layout/hierarchy1"/>
    <dgm:cxn modelId="{855573A5-A23F-4028-92D8-68CC7E60A59E}" type="presParOf" srcId="{0E892AF3-D3BF-4B3F-91CB-C1E068675AF2}" destId="{A0031862-7EBA-40EE-901D-12840F83C8D6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EE1B3-7DDC-4B9E-8753-32F90B1F10BD}">
      <dsp:nvSpPr>
        <dsp:cNvPr id="0" name=""/>
        <dsp:cNvSpPr/>
      </dsp:nvSpPr>
      <dsp:spPr>
        <a:xfrm>
          <a:off x="0" y="887043"/>
          <a:ext cx="440305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EB191D-1402-404D-83A2-E0087BAE685E}">
      <dsp:nvSpPr>
        <dsp:cNvPr id="0" name=""/>
        <dsp:cNvSpPr/>
      </dsp:nvSpPr>
      <dsp:spPr>
        <a:xfrm>
          <a:off x="0" y="0"/>
          <a:ext cx="4403053" cy="923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700" kern="1200" dirty="0"/>
            <a:t>毫无疑问，当下的社会变革正在倒逼着教育变革和创新。站在“十字路口”的教育，何去何从？ 变革和创新的着力点又在哪里？</a:t>
          </a:r>
        </a:p>
      </dsp:txBody>
      <dsp:txXfrm>
        <a:off x="0" y="0"/>
        <a:ext cx="4403053" cy="9233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054E3-C005-4B13-941D-47833AC7C415}">
      <dsp:nvSpPr>
        <dsp:cNvPr id="0" name=""/>
        <dsp:cNvSpPr/>
      </dsp:nvSpPr>
      <dsp:spPr>
        <a:xfrm rot="10800000">
          <a:off x="329936" y="164762"/>
          <a:ext cx="873264" cy="439915"/>
        </a:xfrm>
        <a:prstGeom prst="homePlat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3990" tIns="57150" rIns="10668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5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课堂</a:t>
          </a:r>
        </a:p>
      </dsp:txBody>
      <dsp:txXfrm rot="10800000">
        <a:off x="439915" y="164762"/>
        <a:ext cx="763285" cy="439915"/>
      </dsp:txXfrm>
    </dsp:sp>
    <dsp:sp modelId="{1E0A3BB8-A00F-4C95-8A8D-658F5A884DE4}">
      <dsp:nvSpPr>
        <dsp:cNvPr id="0" name=""/>
        <dsp:cNvSpPr/>
      </dsp:nvSpPr>
      <dsp:spPr>
        <a:xfrm>
          <a:off x="109978" y="164762"/>
          <a:ext cx="439915" cy="43991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BF175-8712-4CF4-85DC-F900EC427709}">
      <dsp:nvSpPr>
        <dsp:cNvPr id="0" name=""/>
        <dsp:cNvSpPr/>
      </dsp:nvSpPr>
      <dsp:spPr>
        <a:xfrm>
          <a:off x="7675461" y="2311888"/>
          <a:ext cx="91440" cy="4165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65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E918A2-062F-4D59-A703-36E03D2580B7}">
      <dsp:nvSpPr>
        <dsp:cNvPr id="0" name=""/>
        <dsp:cNvSpPr/>
      </dsp:nvSpPr>
      <dsp:spPr>
        <a:xfrm>
          <a:off x="5533019" y="985862"/>
          <a:ext cx="2188161" cy="416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864"/>
              </a:lnTo>
              <a:lnTo>
                <a:pt x="2188161" y="283864"/>
              </a:lnTo>
              <a:lnTo>
                <a:pt x="2188161" y="4165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D8C4C-D3EB-42B5-A3A5-AD4C6EDB26FE}">
      <dsp:nvSpPr>
        <dsp:cNvPr id="0" name=""/>
        <dsp:cNvSpPr/>
      </dsp:nvSpPr>
      <dsp:spPr>
        <a:xfrm>
          <a:off x="3344858" y="2311888"/>
          <a:ext cx="2625793" cy="416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864"/>
              </a:lnTo>
              <a:lnTo>
                <a:pt x="2625793" y="283864"/>
              </a:lnTo>
              <a:lnTo>
                <a:pt x="2625793" y="4165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244729-C63E-4727-96B5-5BD85CA0B12E}">
      <dsp:nvSpPr>
        <dsp:cNvPr id="0" name=""/>
        <dsp:cNvSpPr/>
      </dsp:nvSpPr>
      <dsp:spPr>
        <a:xfrm>
          <a:off x="3344858" y="2311888"/>
          <a:ext cx="897392" cy="357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711"/>
              </a:lnTo>
              <a:lnTo>
                <a:pt x="897392" y="224711"/>
              </a:lnTo>
              <a:lnTo>
                <a:pt x="897392" y="3573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76A6F3-785F-40EF-94DD-B9F4EF054B50}">
      <dsp:nvSpPr>
        <dsp:cNvPr id="0" name=""/>
        <dsp:cNvSpPr/>
      </dsp:nvSpPr>
      <dsp:spPr>
        <a:xfrm>
          <a:off x="2469593" y="2311888"/>
          <a:ext cx="875264" cy="416546"/>
        </a:xfrm>
        <a:custGeom>
          <a:avLst/>
          <a:gdLst/>
          <a:ahLst/>
          <a:cxnLst/>
          <a:rect l="0" t="0" r="0" b="0"/>
          <a:pathLst>
            <a:path>
              <a:moveTo>
                <a:pt x="875264" y="0"/>
              </a:moveTo>
              <a:lnTo>
                <a:pt x="875264" y="283864"/>
              </a:lnTo>
              <a:lnTo>
                <a:pt x="0" y="283864"/>
              </a:lnTo>
              <a:lnTo>
                <a:pt x="0" y="4165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1DC06-60F8-4E1D-8666-6294CFE95393}">
      <dsp:nvSpPr>
        <dsp:cNvPr id="0" name=""/>
        <dsp:cNvSpPr/>
      </dsp:nvSpPr>
      <dsp:spPr>
        <a:xfrm>
          <a:off x="719064" y="2311888"/>
          <a:ext cx="2625793" cy="416546"/>
        </a:xfrm>
        <a:custGeom>
          <a:avLst/>
          <a:gdLst/>
          <a:ahLst/>
          <a:cxnLst/>
          <a:rect l="0" t="0" r="0" b="0"/>
          <a:pathLst>
            <a:path>
              <a:moveTo>
                <a:pt x="2625793" y="0"/>
              </a:moveTo>
              <a:lnTo>
                <a:pt x="2625793" y="283864"/>
              </a:lnTo>
              <a:lnTo>
                <a:pt x="0" y="283864"/>
              </a:lnTo>
              <a:lnTo>
                <a:pt x="0" y="4165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44BC5D-4753-45F4-A44B-8C75AD1FABF2}">
      <dsp:nvSpPr>
        <dsp:cNvPr id="0" name=""/>
        <dsp:cNvSpPr/>
      </dsp:nvSpPr>
      <dsp:spPr>
        <a:xfrm>
          <a:off x="3344858" y="985862"/>
          <a:ext cx="2188161" cy="416546"/>
        </a:xfrm>
        <a:custGeom>
          <a:avLst/>
          <a:gdLst/>
          <a:ahLst/>
          <a:cxnLst/>
          <a:rect l="0" t="0" r="0" b="0"/>
          <a:pathLst>
            <a:path>
              <a:moveTo>
                <a:pt x="2188161" y="0"/>
              </a:moveTo>
              <a:lnTo>
                <a:pt x="2188161" y="283864"/>
              </a:lnTo>
              <a:lnTo>
                <a:pt x="0" y="283864"/>
              </a:lnTo>
              <a:lnTo>
                <a:pt x="0" y="4165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343FA-3E6E-4ED1-BC41-77553ED7A693}">
      <dsp:nvSpPr>
        <dsp:cNvPr id="0" name=""/>
        <dsp:cNvSpPr/>
      </dsp:nvSpPr>
      <dsp:spPr>
        <a:xfrm>
          <a:off x="4438429" y="76382"/>
          <a:ext cx="218918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F5557AB-2518-4152-8052-247722B2A984}">
      <dsp:nvSpPr>
        <dsp:cNvPr id="0" name=""/>
        <dsp:cNvSpPr/>
      </dsp:nvSpPr>
      <dsp:spPr>
        <a:xfrm>
          <a:off x="4597568" y="227565"/>
          <a:ext cx="2189181" cy="909479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>
              <a:latin typeface="黑体" pitchFamily="49" charset="-122"/>
              <a:ea typeface="黑体" pitchFamily="49" charset="-122"/>
            </a:rPr>
            <a:t>智慧教育</a:t>
          </a:r>
          <a:endParaRPr lang="en-US" altLang="zh-CN" sz="1600" b="1" kern="1200" dirty="0">
            <a:latin typeface="黑体" pitchFamily="49" charset="-122"/>
            <a:ea typeface="黑体" pitchFamily="49" charset="-122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>
              <a:latin typeface="黑体" pitchFamily="49" charset="-122"/>
              <a:ea typeface="黑体" pitchFamily="49" charset="-122"/>
            </a:rPr>
            <a:t>（资源库和运用平台）</a:t>
          </a:r>
        </a:p>
      </dsp:txBody>
      <dsp:txXfrm>
        <a:off x="4624206" y="254203"/>
        <a:ext cx="2135905" cy="856203"/>
      </dsp:txXfrm>
    </dsp:sp>
    <dsp:sp modelId="{E67900C7-01D1-44A7-88E5-E59A77354B0A}">
      <dsp:nvSpPr>
        <dsp:cNvPr id="0" name=""/>
        <dsp:cNvSpPr/>
      </dsp:nvSpPr>
      <dsp:spPr>
        <a:xfrm>
          <a:off x="2628732" y="1402408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3E8D01-495A-4E47-B894-C91A794AC3C3}">
      <dsp:nvSpPr>
        <dsp:cNvPr id="0" name=""/>
        <dsp:cNvSpPr/>
      </dsp:nvSpPr>
      <dsp:spPr>
        <a:xfrm>
          <a:off x="2787871" y="1553590"/>
          <a:ext cx="1432251" cy="9094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1" kern="1200" dirty="0"/>
            <a:t>校内课堂 </a:t>
          </a:r>
          <a:endParaRPr lang="en-US" altLang="zh-CN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1" kern="1200" dirty="0"/>
            <a:t>（学习共同体）</a:t>
          </a:r>
        </a:p>
      </dsp:txBody>
      <dsp:txXfrm>
        <a:off x="2814509" y="1580228"/>
        <a:ext cx="1378975" cy="856203"/>
      </dsp:txXfrm>
    </dsp:sp>
    <dsp:sp modelId="{89225BD1-1573-4CF8-8AD7-3FF4888A23AB}">
      <dsp:nvSpPr>
        <dsp:cNvPr id="0" name=""/>
        <dsp:cNvSpPr/>
      </dsp:nvSpPr>
      <dsp:spPr>
        <a:xfrm>
          <a:off x="2939" y="2728434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FD68F59-7FBD-4CE3-BFAF-8CBF57F6BECB}">
      <dsp:nvSpPr>
        <dsp:cNvPr id="0" name=""/>
        <dsp:cNvSpPr/>
      </dsp:nvSpPr>
      <dsp:spPr>
        <a:xfrm>
          <a:off x="162078" y="2879616"/>
          <a:ext cx="1432251" cy="909479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智慧课堂</a:t>
          </a:r>
          <a:endParaRPr lang="en-US" altLang="zh-CN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导入案例</a:t>
          </a:r>
        </a:p>
      </dsp:txBody>
      <dsp:txXfrm>
        <a:off x="188716" y="2906254"/>
        <a:ext cx="1378975" cy="856203"/>
      </dsp:txXfrm>
    </dsp:sp>
    <dsp:sp modelId="{5BB7B096-9281-49D9-86CB-09BD5537AE96}">
      <dsp:nvSpPr>
        <dsp:cNvPr id="0" name=""/>
        <dsp:cNvSpPr/>
      </dsp:nvSpPr>
      <dsp:spPr>
        <a:xfrm>
          <a:off x="1753468" y="2728434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ADCCDD-4A93-48D3-8996-EB050E1BEB0E}">
      <dsp:nvSpPr>
        <dsp:cNvPr id="0" name=""/>
        <dsp:cNvSpPr/>
      </dsp:nvSpPr>
      <dsp:spPr>
        <a:xfrm>
          <a:off x="1912607" y="2879616"/>
          <a:ext cx="1432251" cy="909479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智慧课堂</a:t>
          </a:r>
          <a:endParaRPr lang="en-US" altLang="zh-CN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精品微课</a:t>
          </a:r>
        </a:p>
      </dsp:txBody>
      <dsp:txXfrm>
        <a:off x="1939245" y="2906254"/>
        <a:ext cx="1378975" cy="856203"/>
      </dsp:txXfrm>
    </dsp:sp>
    <dsp:sp modelId="{4E05182C-AE28-44AF-9308-68E4ABAC3933}">
      <dsp:nvSpPr>
        <dsp:cNvPr id="0" name=""/>
        <dsp:cNvSpPr/>
      </dsp:nvSpPr>
      <dsp:spPr>
        <a:xfrm>
          <a:off x="3526125" y="2669282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903A88F-2FCD-4D1A-A76C-1681C0471043}">
      <dsp:nvSpPr>
        <dsp:cNvPr id="0" name=""/>
        <dsp:cNvSpPr/>
      </dsp:nvSpPr>
      <dsp:spPr>
        <a:xfrm>
          <a:off x="3685264" y="2820464"/>
          <a:ext cx="1432251" cy="909479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智慧课堂</a:t>
          </a:r>
          <a:endParaRPr lang="en-US" altLang="zh-CN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合作案例</a:t>
          </a:r>
        </a:p>
      </dsp:txBody>
      <dsp:txXfrm>
        <a:off x="3711902" y="2847102"/>
        <a:ext cx="1378975" cy="856203"/>
      </dsp:txXfrm>
    </dsp:sp>
    <dsp:sp modelId="{8200E1BA-290D-4101-ABB9-D2D0DDDF0599}">
      <dsp:nvSpPr>
        <dsp:cNvPr id="0" name=""/>
        <dsp:cNvSpPr/>
      </dsp:nvSpPr>
      <dsp:spPr>
        <a:xfrm>
          <a:off x="5254526" y="2728434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AE96BD-9E67-4753-B628-0E0FA7855628}">
      <dsp:nvSpPr>
        <dsp:cNvPr id="0" name=""/>
        <dsp:cNvSpPr/>
      </dsp:nvSpPr>
      <dsp:spPr>
        <a:xfrm>
          <a:off x="5413665" y="2879616"/>
          <a:ext cx="1432251" cy="909479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智慧课堂</a:t>
          </a:r>
          <a:endParaRPr lang="en-US" altLang="zh-CN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评价案例</a:t>
          </a:r>
        </a:p>
      </dsp:txBody>
      <dsp:txXfrm>
        <a:off x="5440303" y="2906254"/>
        <a:ext cx="1378975" cy="856203"/>
      </dsp:txXfrm>
    </dsp:sp>
    <dsp:sp modelId="{FDC7B10F-59A7-4DEC-9485-46BCEB1CF002}">
      <dsp:nvSpPr>
        <dsp:cNvPr id="0" name=""/>
        <dsp:cNvSpPr/>
      </dsp:nvSpPr>
      <dsp:spPr>
        <a:xfrm>
          <a:off x="7005055" y="1402408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B64BB1B-12E1-4F4B-A59B-7BC15FF1B715}">
      <dsp:nvSpPr>
        <dsp:cNvPr id="0" name=""/>
        <dsp:cNvSpPr/>
      </dsp:nvSpPr>
      <dsp:spPr>
        <a:xfrm>
          <a:off x="7164194" y="1553590"/>
          <a:ext cx="1432251" cy="9094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1" kern="1200" dirty="0"/>
            <a:t>网络课堂</a:t>
          </a:r>
          <a:endParaRPr lang="en-US" altLang="zh-CN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1" kern="1200" dirty="0"/>
            <a:t>（个性化学习体）</a:t>
          </a:r>
        </a:p>
      </dsp:txBody>
      <dsp:txXfrm>
        <a:off x="7190832" y="1580228"/>
        <a:ext cx="1378975" cy="856203"/>
      </dsp:txXfrm>
    </dsp:sp>
    <dsp:sp modelId="{DCFEE5A9-8B4D-4F2F-9C1B-6876334B426B}">
      <dsp:nvSpPr>
        <dsp:cNvPr id="0" name=""/>
        <dsp:cNvSpPr/>
      </dsp:nvSpPr>
      <dsp:spPr>
        <a:xfrm>
          <a:off x="7005055" y="2728434"/>
          <a:ext cx="1432251" cy="909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C8BF6BE-B0C3-4AC0-8561-1F827D88B1C4}">
      <dsp:nvSpPr>
        <dsp:cNvPr id="0" name=""/>
        <dsp:cNvSpPr/>
      </dsp:nvSpPr>
      <dsp:spPr>
        <a:xfrm>
          <a:off x="7164194" y="2879616"/>
          <a:ext cx="1432251" cy="909479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翻转课堂</a:t>
          </a:r>
          <a:endParaRPr lang="en-US" altLang="zh-CN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补救拓展</a:t>
          </a:r>
        </a:p>
      </dsp:txBody>
      <dsp:txXfrm>
        <a:off x="7190832" y="2906254"/>
        <a:ext cx="1378975" cy="856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diagramData" Target="../diagrams/data2.xml"/><Relationship Id="rId8" Type="http://schemas.openxmlformats.org/officeDocument/2006/relationships/image" Target="../media/image4.jpeg"/><Relationship Id="rId7" Type="http://schemas.microsoft.com/office/2007/relationships/diagramDrawing" Target="../diagrams/drawin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3" Type="http://schemas.openxmlformats.org/officeDocument/2006/relationships/diagramData" Target="../diagrams/data1.xml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1.xml"/><Relationship Id="rId13" Type="http://schemas.microsoft.com/office/2007/relationships/diagramDrawing" Target="../diagrams/drawing2.xml"/><Relationship Id="rId12" Type="http://schemas.openxmlformats.org/officeDocument/2006/relationships/diagramColors" Target="../diagrams/colors2.xml"/><Relationship Id="rId11" Type="http://schemas.openxmlformats.org/officeDocument/2006/relationships/diagramQuickStyle" Target="../diagrams/quickStyle2.xml"/><Relationship Id="rId10" Type="http://schemas.openxmlformats.org/officeDocument/2006/relationships/diagramLayout" Target="../diagrams/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jpeg"/><Relationship Id="rId8" Type="http://schemas.openxmlformats.org/officeDocument/2006/relationships/image" Target="../media/image34.jpeg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6.jpeg"/><Relationship Id="rId10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microsoft.com/office/2007/relationships/hdphoto" Target="../media/image38.wdp"/><Relationship Id="rId2" Type="http://schemas.openxmlformats.org/officeDocument/2006/relationships/image" Target="../media/image37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slide" Target="slide16.xml"/><Relationship Id="rId3" Type="http://schemas.openxmlformats.org/officeDocument/2006/relationships/image" Target="../media/image42.jpeg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slide" Target="slide16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3076" name="TextBox 2703"/>
          <p:cNvSpPr/>
          <p:nvPr/>
        </p:nvSpPr>
        <p:spPr>
          <a:xfrm>
            <a:off x="1524000" y="2147652"/>
            <a:ext cx="8798560" cy="646331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28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江油实验学校</a:t>
            </a: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1252-SMART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（智慧）课堂</a:t>
            </a:r>
            <a:endParaRPr lang="en-US" altLang="zh-CN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5" name="TextBox 736"/>
          <p:cNvSpPr/>
          <p:nvPr/>
        </p:nvSpPr>
        <p:spPr>
          <a:xfrm>
            <a:off x="3449000" y="3653798"/>
            <a:ext cx="4977003" cy="12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en-US" altLang="zh-CN" b="1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2015</a:t>
            </a:r>
            <a:r>
              <a:rPr lang="zh-CN" altLang="en-US" b="1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年度江油市政府重点教育科研课题</a:t>
            </a:r>
            <a:endParaRPr lang="en-US" altLang="zh-CN" b="1" strike="noStrike" noProof="1">
              <a:solidFill>
                <a:schemeClr val="tx1">
                  <a:lumMod val="75000"/>
                  <a:lumOff val="25000"/>
                </a:schemeClr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  <a:p>
            <a:pPr lvl="0" algn="ctr" fontAlgn="base">
              <a:lnSpc>
                <a:spcPct val="150000"/>
              </a:lnSpc>
            </a:pPr>
            <a:r>
              <a:rPr lang="en-US" altLang="zh-CN" b="1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2016</a:t>
            </a:r>
            <a:r>
              <a:rPr lang="zh-CN" altLang="en-US" b="1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年度四川省教育厅资助金课题</a:t>
            </a:r>
            <a:endParaRPr lang="en-US" altLang="zh-CN" b="1" strike="noStrike" noProof="1">
              <a:solidFill>
                <a:schemeClr val="tx1">
                  <a:lumMod val="75000"/>
                  <a:lumOff val="25000"/>
                </a:schemeClr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  <a:p>
            <a:pPr lvl="0" algn="ctr" fontAlgn="base">
              <a:lnSpc>
                <a:spcPct val="150000"/>
              </a:lnSpc>
            </a:pPr>
            <a:r>
              <a:rPr lang="en-US" altLang="zh-CN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2017</a:t>
            </a:r>
            <a:r>
              <a:rPr lang="zh-CN" altLang="en-US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年四川省教科院科研课题阶段成果二等奖</a:t>
            </a:r>
            <a:endParaRPr lang="zh-CN" altLang="en-US" b="1" strike="noStrike" noProof="1">
              <a:solidFill>
                <a:schemeClr val="tx1">
                  <a:lumMod val="75000"/>
                  <a:lumOff val="25000"/>
                </a:schemeClr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16550" y="3163186"/>
            <a:ext cx="9631680" cy="0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3076" name="TextBox 2703"/>
          <p:cNvSpPr/>
          <p:nvPr/>
        </p:nvSpPr>
        <p:spPr>
          <a:xfrm>
            <a:off x="1710944" y="2126842"/>
            <a:ext cx="8453120" cy="1569660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60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sz="7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重塑课堂</a:t>
            </a:r>
            <a:endParaRPr lang="en-US" altLang="zh-CN" sz="7200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 algn="ctr" fontAlgn="base"/>
            <a:r>
              <a:rPr lang="zh-CN" altLang="zh-CN" sz="2400" b="1" dirty="0"/>
              <a:t>观念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</a:rPr>
              <a:t>●</a:t>
            </a:r>
            <a:r>
              <a:rPr lang="zh-CN" altLang="zh-CN" sz="2400" b="1" dirty="0"/>
              <a:t>技术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</a:rPr>
              <a:t>●</a:t>
            </a:r>
            <a:r>
              <a:rPr lang="zh-CN" altLang="zh-CN" sz="2400" b="1" dirty="0"/>
              <a:t>行为</a:t>
            </a:r>
            <a:endParaRPr lang="en-US" altLang="zh-CN" sz="2400" b="1" dirty="0"/>
          </a:p>
        </p:txBody>
      </p:sp>
      <p:sp>
        <p:nvSpPr>
          <p:cNvPr id="5125" name="TextBox 736"/>
          <p:cNvSpPr/>
          <p:nvPr/>
        </p:nvSpPr>
        <p:spPr>
          <a:xfrm>
            <a:off x="3449003" y="4057579"/>
            <a:ext cx="49770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江油实验学校</a:t>
            </a:r>
            <a:r>
              <a:rPr lang="en-US" altLang="zh-CN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</a:t>
            </a:r>
            <a:endParaRPr lang="zh-CN" altLang="en-US" sz="1400" b="1" strike="noStrike" noProof="1">
              <a:solidFill>
                <a:srgbClr val="FF0000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80160" y="3828288"/>
            <a:ext cx="9631680" cy="0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3076" name="TextBox 2703"/>
          <p:cNvSpPr/>
          <p:nvPr/>
        </p:nvSpPr>
        <p:spPr>
          <a:xfrm>
            <a:off x="1710944" y="2126842"/>
            <a:ext cx="8453120" cy="1107996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60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重塑课堂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zh-CN" sz="6600" b="1" dirty="0">
                <a:latin typeface="黑体" panose="02010609060101010101" charset="-122"/>
                <a:ea typeface="黑体" panose="02010609060101010101" charset="-122"/>
              </a:rPr>
              <a:t>观念</a:t>
            </a:r>
            <a:endParaRPr lang="en-US" altLang="zh-CN" sz="6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5" name="TextBox 736"/>
          <p:cNvSpPr/>
          <p:nvPr/>
        </p:nvSpPr>
        <p:spPr>
          <a:xfrm>
            <a:off x="3449003" y="4057579"/>
            <a:ext cx="49770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江油实验学校</a:t>
            </a:r>
            <a:r>
              <a:rPr lang="en-US" altLang="zh-CN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智慧）课堂课堂</a:t>
            </a:r>
            <a:endParaRPr lang="zh-CN" altLang="en-US" sz="1400" b="1" strike="noStrike" noProof="1">
              <a:solidFill>
                <a:srgbClr val="FF0000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80160" y="3828288"/>
            <a:ext cx="9631680" cy="0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696893" y="6450602"/>
            <a:ext cx="2358296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pic>
        <p:nvPicPr>
          <p:cNvPr id="1026" name="Picture 2" descr="http://www.xinhuanet.com/politics/leaders/2018-09/10/1123406247_15365567796371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5"/>
          <a:stretch>
            <a:fillRect/>
          </a:stretch>
        </p:blipFill>
        <p:spPr bwMode="auto">
          <a:xfrm>
            <a:off x="467048" y="1661324"/>
            <a:ext cx="4320890" cy="3247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4" name="文本框 94"/>
          <p:cNvSpPr txBox="1"/>
          <p:nvPr/>
        </p:nvSpPr>
        <p:spPr>
          <a:xfrm>
            <a:off x="5076966" y="1790090"/>
            <a:ext cx="6579949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坚持深化教育改革创新，把立德树人的成效作为检验学校一切工作的根本标准，让那些提升学生能力与综合素养的教育教学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方法创新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、人才培养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模式探索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b="1" dirty="0">
                <a:latin typeface="黑体" panose="02010609060101010101" charset="-122"/>
                <a:ea typeface="黑体" panose="02010609060101010101" charset="-122"/>
              </a:rPr>
              <a:t>课程与教材体系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建设等，真正成为教育改革创新的主流，让以互联网、大数据、人工智能为代表的</a:t>
            </a:r>
            <a:r>
              <a:rPr lang="zh-CN" altLang="zh-CN" b="1" dirty="0">
                <a:latin typeface="黑体" panose="02010609060101010101" charset="-122"/>
                <a:ea typeface="黑体" panose="02010609060101010101" charset="-122"/>
              </a:rPr>
              <a:t>现代信息技术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引领教育理念和</a:t>
            </a:r>
            <a:r>
              <a:rPr lang="zh-CN" altLang="zh-CN" b="1" dirty="0">
                <a:latin typeface="黑体" panose="02010609060101010101" charset="-122"/>
                <a:ea typeface="黑体" panose="02010609060101010101" charset="-122"/>
              </a:rPr>
              <a:t>教育模式创新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，发挥在教育改革和发展中的支撑与引领作用，全面提升教学质量和人才培养体系。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lvl="0" algn="r">
              <a:defRPr/>
            </a:pPr>
            <a:r>
              <a:rPr kumimoji="0" lang="en-US" altLang="zh-CN" sz="18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ahoma" panose="020B0604030504040204" pitchFamily="34" charset="0"/>
              </a:rPr>
              <a:t>                                  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ahoma" panose="020B0604030504040204" pitchFamily="34" charset="0"/>
              </a:rPr>
              <a:t>----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ahoma" panose="020B0604030504040204" pitchFamily="34" charset="0"/>
              </a:rPr>
              <a:t>习近平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27349" y="6450602"/>
            <a:ext cx="2227840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6"/>
          <a:stretch>
            <a:fillRect/>
          </a:stretch>
        </p:blipFill>
        <p:spPr bwMode="auto">
          <a:xfrm>
            <a:off x="696036" y="2067550"/>
            <a:ext cx="4573138" cy="2708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图示 3"/>
          <p:cNvGraphicFramePr/>
          <p:nvPr/>
        </p:nvGraphicFramePr>
        <p:xfrm>
          <a:off x="6096000" y="2986282"/>
          <a:ext cx="4403053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4271221" y="2110411"/>
            <a:ext cx="5556128" cy="2983253"/>
            <a:chOff x="4257728" y="1967450"/>
            <a:chExt cx="5556128" cy="2983253"/>
          </a:xfrm>
        </p:grpSpPr>
        <p:pic>
          <p:nvPicPr>
            <p:cNvPr id="2052" name="Picture 4" descr="https://timgsa.baidu.com/timg?image&amp;quality=80&amp;size=b9999_10000&amp;sec=1542615019041&amp;di=57a0ff322e4d341682dfbce40360f159&amp;imgtype=0&amp;src=http%3A%2F%2Fimgsrc.baidu.com%2Fimage%2Fc0%253Dshijue1%252C0%252C0%252C294%252C40%2Fsign%3D6168108b007b020818c437a20ab098a6%2F7af40ad162d9f2d358421cc1a3ec8a136327cc48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76"/>
            <a:stretch>
              <a:fillRect/>
            </a:stretch>
          </p:blipFill>
          <p:spPr bwMode="auto">
            <a:xfrm>
              <a:off x="4257728" y="1967450"/>
              <a:ext cx="5556128" cy="29832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graphicFrame>
          <p:nvGraphicFramePr>
            <p:cNvPr id="7" name="图示 6"/>
            <p:cNvGraphicFramePr/>
            <p:nvPr/>
          </p:nvGraphicFramePr>
          <p:xfrm>
            <a:off x="8401240" y="4181262"/>
            <a:ext cx="1313180" cy="7694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9265E-6 -1.12858E-6 L -0.64192 -1.1285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9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2119E-6 -2.67345E-6 L -0.48729 -0.2643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1" y="-13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3076" name="TextBox 2703"/>
          <p:cNvSpPr/>
          <p:nvPr/>
        </p:nvSpPr>
        <p:spPr>
          <a:xfrm>
            <a:off x="1710944" y="2126842"/>
            <a:ext cx="8453120" cy="1107996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60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重塑课堂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观念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6600" b="1" dirty="0">
                <a:latin typeface="黑体" panose="02010609060101010101" charset="-122"/>
                <a:ea typeface="黑体" panose="02010609060101010101" charset="-122"/>
              </a:rPr>
              <a:t>技术</a:t>
            </a:r>
            <a:endParaRPr lang="en-US" altLang="zh-CN" sz="6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5" name="TextBox 736"/>
          <p:cNvSpPr/>
          <p:nvPr/>
        </p:nvSpPr>
        <p:spPr>
          <a:xfrm>
            <a:off x="3449003" y="3749802"/>
            <a:ext cx="49770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江油实验学校</a:t>
            </a:r>
            <a:r>
              <a:rPr lang="en-US" altLang="zh-CN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</a:t>
            </a:r>
            <a:endParaRPr lang="zh-CN" altLang="en-US" sz="1400" b="1" strike="noStrike" noProof="1">
              <a:solidFill>
                <a:srgbClr val="FF0000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80160" y="3466338"/>
            <a:ext cx="9631680" cy="0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92586" y="6450602"/>
            <a:ext cx="2262603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39" y="2210265"/>
            <a:ext cx="3760014" cy="29456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401048" y="538376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赫尔巴特</a:t>
            </a:r>
            <a:endParaRPr lang="zh-CN" altLang="en-US" dirty="0"/>
          </a:p>
        </p:txBody>
      </p:sp>
      <p:pic>
        <p:nvPicPr>
          <p:cNvPr id="5" name="Picture 4" descr="https://gss1.bdstatic.com/9vo3dSag_xI4khGkpoWK1HF6hhy/baike/w%3D268/sign=7a57d497fa1986184147e88272ec2e69/63d0f703918fa0ecc1b635fb249759ee3c6ddbd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"/>
          <a:stretch>
            <a:fillRect/>
          </a:stretch>
        </p:blipFill>
        <p:spPr bwMode="auto">
          <a:xfrm>
            <a:off x="4318999" y="2210266"/>
            <a:ext cx="2092527" cy="2945636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877397" y="535888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凯洛夫</a:t>
            </a:r>
            <a:endParaRPr lang="zh-CN" altLang="en-US" dirty="0"/>
          </a:p>
        </p:txBody>
      </p:sp>
      <p:pic>
        <p:nvPicPr>
          <p:cNvPr id="4102" name="Picture 6" descr="https://gss2.bdstatic.com/-fo3dSag_xI4khGkpoWK1HF6hhy/baike/w%3D268%3Bg%3D0/sign=2720b897d62a60595210e61c100f53a6/1ad5ad6eddc451daf7e458b5b7fd5266d01632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972" y="2210266"/>
            <a:ext cx="2025370" cy="294563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sp>
        <p:nvSpPr>
          <p:cNvPr id="7" name="矩形 6"/>
          <p:cNvSpPr/>
          <p:nvPr/>
        </p:nvSpPr>
        <p:spPr>
          <a:xfrm>
            <a:off x="7182669" y="53588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斯金纳</a:t>
            </a:r>
            <a:endParaRPr lang="zh-CN" altLang="en-US" dirty="0"/>
          </a:p>
        </p:txBody>
      </p:sp>
      <p:pic>
        <p:nvPicPr>
          <p:cNvPr id="4104" name="Picture 8" descr="https://gss0.bdstatic.com/-4o3dSag_xI4khGkpoWK1HF6hhy/baike/w%3D268%3Bg%3D0/sign=19b700c920a446237ecaa264a0191533/3ac79f3df8dcd100ce348292728b4710b8122fd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788" y="2210266"/>
            <a:ext cx="2248025" cy="294563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9709220" y="539052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布鲁纳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0348" y="1413424"/>
            <a:ext cx="558358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/>
              <a:t>大师们对</a:t>
            </a:r>
            <a:r>
              <a:rPr lang="zh-CN" altLang="zh-CN" sz="2800" b="1" dirty="0"/>
              <a:t>有效课堂的框架</a:t>
            </a:r>
            <a:r>
              <a:rPr lang="zh-CN" altLang="en-US" sz="2800" b="1" dirty="0"/>
              <a:t>的探索：</a:t>
            </a:r>
            <a:endParaRPr lang="zh-CN" altLang="en-US" sz="2800" b="1" dirty="0"/>
          </a:p>
        </p:txBody>
      </p:sp>
    </p:spTree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57356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994741" y="6450602"/>
            <a:ext cx="206044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1026" name="Picture 2" descr="https://timgsa.baidu.com/timg?image&amp;quality=80&amp;size=b9999_10000&amp;sec=1542637732463&amp;di=d4007dddd55d64f426b940f34013d67b&amp;imgtype=0&amp;src=http%3A%2F%2Fwww.nbxiaoshi.net%2Fewebeditor%2Fuploadfile%2F201211%2F20121101115646007_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6"/>
          <a:stretch>
            <a:fillRect/>
          </a:stretch>
        </p:blipFill>
        <p:spPr bwMode="auto">
          <a:xfrm>
            <a:off x="1080260" y="2137217"/>
            <a:ext cx="2710689" cy="271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314198" y="5034725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鲍里奇《有效教学方法》</a:t>
            </a:r>
            <a:endParaRPr lang="zh-CN" altLang="en-US" dirty="0"/>
          </a:p>
        </p:txBody>
      </p:sp>
      <p:pic>
        <p:nvPicPr>
          <p:cNvPr id="1028" name="Picture 4" descr="https://timgsa.baidu.com/timg?image&amp;quality=80&amp;size=b9999_10000&amp;sec=1542637808542&amp;di=6e5c804d10aaa2d58b9c6db12d4613c6&amp;imgtype=0&amp;src=http%3A%2F%2Fc.hiphotos.baidu.com%2Fbaike%2Fpic%2Fitem%2Ff11f3a292df5e0fe2b655ad05c6034a85fdf72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94" y="2100235"/>
            <a:ext cx="1969787" cy="274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674542" y="5010150"/>
            <a:ext cx="2545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邱学华</a:t>
            </a:r>
            <a:r>
              <a:rPr lang="en-US" altLang="zh-CN" dirty="0"/>
              <a:t> </a:t>
            </a:r>
            <a:r>
              <a:rPr lang="zh-CN" altLang="zh-CN" dirty="0"/>
              <a:t>“尝试教学法”</a:t>
            </a:r>
            <a:endParaRPr lang="zh-CN" altLang="en-US" dirty="0"/>
          </a:p>
        </p:txBody>
      </p:sp>
      <p:pic>
        <p:nvPicPr>
          <p:cNvPr id="1030" name="Picture 6" descr="http://s14.sinaimg.cn/middle/a99e8611hc3d722e4342d&amp;69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018" y="2156164"/>
            <a:ext cx="2280050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7891047" y="5010150"/>
            <a:ext cx="2727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卢仲衡“自学辅导</a:t>
            </a:r>
            <a:r>
              <a:rPr lang="zh-CN" altLang="zh-CN" b="1" dirty="0"/>
              <a:t>模式</a:t>
            </a:r>
            <a:r>
              <a:rPr lang="zh-CN" altLang="zh-CN" dirty="0"/>
              <a:t>”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80260" y="1190387"/>
            <a:ext cx="5594801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/>
              <a:t>名家们对</a:t>
            </a:r>
            <a:r>
              <a:rPr lang="zh-CN" altLang="zh-CN" sz="2800" b="1" dirty="0"/>
              <a:t>有效课堂的框架</a:t>
            </a:r>
            <a:r>
              <a:rPr lang="zh-CN" altLang="en-US" sz="2800" b="1" dirty="0"/>
              <a:t>的探索：</a:t>
            </a:r>
            <a:endParaRPr lang="zh-CN" altLang="en-US" sz="2800" b="1" dirty="0"/>
          </a:p>
        </p:txBody>
      </p:sp>
    </p:spTree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38100" y="-807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92586" y="6450602"/>
            <a:ext cx="2262603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1020" y="2355340"/>
            <a:ext cx="10300552" cy="23083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zh-CN" sz="2400" dirty="0">
                <a:latin typeface="+mn-ea"/>
              </a:rPr>
              <a:t>反思一：博采众家之长，终究还得结合自己的情况予以消化，实现“</a:t>
            </a:r>
            <a:r>
              <a:rPr lang="zh-CN" altLang="zh-CN" sz="2400" b="1" dirty="0">
                <a:solidFill>
                  <a:srgbClr val="FF0000"/>
                </a:solidFill>
                <a:latin typeface="+mn-ea"/>
              </a:rPr>
              <a:t>创造性转换</a:t>
            </a:r>
            <a:r>
              <a:rPr lang="zh-CN" altLang="zh-CN" sz="2400" dirty="0">
                <a:latin typeface="+mn-ea"/>
              </a:rPr>
              <a:t>”。</a:t>
            </a:r>
            <a:endParaRPr lang="en-US" altLang="zh-CN" sz="2400" dirty="0">
              <a:latin typeface="+mn-ea"/>
            </a:endParaRPr>
          </a:p>
          <a:p>
            <a:r>
              <a:rPr lang="zh-CN" altLang="zh-CN" sz="2400" dirty="0">
                <a:latin typeface="+mn-ea"/>
              </a:rPr>
              <a:t>反思二：重构不是</a:t>
            </a:r>
            <a:r>
              <a:rPr lang="zh-CN" altLang="zh-CN" sz="2400" b="1" dirty="0">
                <a:solidFill>
                  <a:srgbClr val="FF0000"/>
                </a:solidFill>
                <a:latin typeface="+mn-ea"/>
              </a:rPr>
              <a:t>革命</a:t>
            </a:r>
            <a:r>
              <a:rPr lang="zh-CN" altLang="zh-CN" sz="2400" dirty="0">
                <a:latin typeface="+mn-ea"/>
              </a:rPr>
              <a:t>，而是兼顾现实的中庸变革。踩到现实的土地上看到未来的教育。</a:t>
            </a:r>
            <a:endParaRPr lang="en-US" altLang="zh-CN" sz="2400" dirty="0">
              <a:latin typeface="+mn-ea"/>
            </a:endParaRPr>
          </a:p>
          <a:p>
            <a:r>
              <a:rPr lang="zh-CN" altLang="zh-CN" sz="2400" dirty="0">
                <a:latin typeface="+mn-ea"/>
              </a:rPr>
              <a:t>反思三：校内课堂很重要，但是不能忽略校外课堂。依托信息信息技术的</a:t>
            </a:r>
            <a:r>
              <a:rPr lang="zh-CN" altLang="zh-CN" sz="2400" b="1" dirty="0">
                <a:solidFill>
                  <a:srgbClr val="FF0000"/>
                </a:solidFill>
                <a:latin typeface="+mn-ea"/>
              </a:rPr>
              <a:t>个性化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学习</a:t>
            </a:r>
            <a:r>
              <a:rPr lang="zh-CN" altLang="en-US" sz="2400" dirty="0">
                <a:latin typeface="+mn-ea"/>
              </a:rPr>
              <a:t>是</a:t>
            </a:r>
            <a:r>
              <a:rPr lang="zh-CN" altLang="zh-CN" sz="2400" dirty="0">
                <a:latin typeface="+mn-ea"/>
              </a:rPr>
              <a:t>研究的方向和突破点</a:t>
            </a:r>
            <a:r>
              <a:rPr lang="zh-CN" altLang="zh-CN" sz="2400" dirty="0"/>
              <a:t>。</a:t>
            </a:r>
            <a:endParaRPr lang="zh-CN" altLang="zh-CN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054232" y="1544330"/>
            <a:ext cx="10197340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2800" b="1" dirty="0"/>
              <a:t>1. </a:t>
            </a:r>
            <a:r>
              <a:rPr lang="zh-CN" altLang="zh-CN" sz="2800" b="1" dirty="0"/>
              <a:t>学</a:t>
            </a:r>
            <a:r>
              <a:rPr lang="en-US" altLang="zh-CN" sz="2800" b="1" dirty="0"/>
              <a:t>(</a:t>
            </a:r>
            <a:r>
              <a:rPr lang="zh-CN" altLang="zh-CN" sz="2800" b="1" dirty="0"/>
              <a:t>生</a:t>
            </a:r>
            <a:r>
              <a:rPr lang="en-US" altLang="zh-CN" sz="2800" b="1" dirty="0"/>
              <a:t>)</a:t>
            </a:r>
            <a:r>
              <a:rPr lang="zh-CN" altLang="zh-CN" sz="2800" b="1" dirty="0"/>
              <a:t>为中心</a:t>
            </a:r>
            <a:r>
              <a:rPr lang="en-US" altLang="zh-CN" sz="2800" b="1" dirty="0"/>
              <a:t>   2. </a:t>
            </a:r>
            <a:r>
              <a:rPr lang="zh-CN" altLang="zh-CN" sz="2800" b="1" dirty="0"/>
              <a:t>模块化建构</a:t>
            </a:r>
            <a:r>
              <a:rPr lang="en-US" altLang="zh-CN" sz="2800" b="1" dirty="0"/>
              <a:t>  </a:t>
            </a:r>
            <a:endParaRPr lang="zh-CN" altLang="zh-CN" sz="2800" b="1" dirty="0"/>
          </a:p>
        </p:txBody>
      </p:sp>
    </p:spTree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2013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13851" y="6450602"/>
            <a:ext cx="224133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文本框 92"/>
          <p:cNvSpPr txBox="1"/>
          <p:nvPr/>
        </p:nvSpPr>
        <p:spPr>
          <a:xfrm>
            <a:off x="6608566" y="3263281"/>
            <a:ext cx="163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2050" name="Picture 2" descr="https://timgsa.baidu.com/timg?image&amp;quality=80&amp;size=b9999_10000&amp;sec=1542639554644&amp;di=e904f9a79a74af6b0690bac736858207&amp;imgtype=0&amp;src=http%3A%2F%2Fimgsrc.baidu.com%2Fimgad%2Fpic%2Fitem%2Fd788d43f8794a4c2b5512c3f05f41bd5ad6e39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974" y="1774502"/>
            <a:ext cx="3757889" cy="2505259"/>
          </a:xfrm>
          <a:prstGeom prst="ellipse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imgsa.baidu.com/timg?image&amp;quality=80&amp;size=b9999_10000&amp;sec=1542639620785&amp;di=4e5623aabe151485017dc5f49560075f&amp;imgtype=0&amp;src=http%3A%2F%2Fimgsrc.baidu.com%2Fimage%2Fc0%253Dshijue1%252C0%252C0%252C294%252C40%2Fsign%3D49707a11566034a83defb0c2a37a2321%2F5fdf8db1cb134954d9761b745c4e9258d1094ab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47" y="1818821"/>
            <a:ext cx="3610752" cy="2410176"/>
          </a:xfrm>
          <a:prstGeom prst="ellipse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2215438" y="4279761"/>
            <a:ext cx="2084224" cy="6463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dirty="0"/>
              <a:t>模块化构校内课堂 </a:t>
            </a:r>
            <a:endParaRPr lang="en-US" altLang="zh-CN" dirty="0"/>
          </a:p>
          <a:p>
            <a:pPr lvl="0" algn="ctr"/>
            <a:r>
              <a:rPr lang="zh-CN" altLang="en-US" dirty="0"/>
              <a:t>（学习共同体）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352180" y="4294767"/>
            <a:ext cx="3562723" cy="64633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dirty="0"/>
              <a:t>构建网络课堂</a:t>
            </a:r>
            <a:endParaRPr lang="en-US" altLang="zh-CN" dirty="0"/>
          </a:p>
          <a:p>
            <a:pPr lvl="0" algn="ctr"/>
            <a:r>
              <a:rPr lang="zh-CN" altLang="en-US" dirty="0"/>
              <a:t>（个性化学习体）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076918" y="334142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zh-CN" b="1" dirty="0"/>
              <a:t>以学</a:t>
            </a:r>
            <a:r>
              <a:rPr lang="en-US" altLang="zh-CN" b="1" dirty="0"/>
              <a:t>(</a:t>
            </a:r>
            <a:r>
              <a:rPr lang="zh-CN" altLang="zh-CN" b="1" dirty="0"/>
              <a:t>生</a:t>
            </a:r>
            <a:r>
              <a:rPr lang="en-US" altLang="zh-CN" b="1" dirty="0"/>
              <a:t>)</a:t>
            </a:r>
            <a:r>
              <a:rPr lang="zh-CN" altLang="zh-CN" b="1" dirty="0"/>
              <a:t>为中心</a:t>
            </a:r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5109255" y="273509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以信息技术为支撑</a:t>
            </a:r>
            <a:endParaRPr lang="zh-CN" alt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3076" name="TextBox 2703"/>
          <p:cNvSpPr/>
          <p:nvPr/>
        </p:nvSpPr>
        <p:spPr>
          <a:xfrm>
            <a:off x="1710944" y="2126842"/>
            <a:ext cx="8453120" cy="1107996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60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重塑课堂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观念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技术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6600" b="1" dirty="0">
                <a:latin typeface="黑体" panose="02010609060101010101" charset="-122"/>
                <a:ea typeface="黑体" panose="02010609060101010101" charset="-122"/>
              </a:rPr>
              <a:t>行动</a:t>
            </a:r>
            <a:endParaRPr lang="en-US" altLang="zh-CN" sz="6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5" name="TextBox 736"/>
          <p:cNvSpPr/>
          <p:nvPr/>
        </p:nvSpPr>
        <p:spPr>
          <a:xfrm>
            <a:off x="3449003" y="3749802"/>
            <a:ext cx="49770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江油实验学校</a:t>
            </a:r>
            <a:r>
              <a:rPr lang="en-US" altLang="zh-CN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400" b="1" strike="noStrike" noProof="1">
                <a:solidFill>
                  <a:srgbClr val="FF0000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</a:t>
            </a:r>
            <a:endParaRPr lang="zh-CN" altLang="en-US" sz="1400" b="1" strike="noStrike" noProof="1">
              <a:solidFill>
                <a:srgbClr val="FF0000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80160" y="3466338"/>
            <a:ext cx="9631680" cy="0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92586" y="6450602"/>
            <a:ext cx="2262603" cy="25854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8723" y="788368"/>
            <a:ext cx="6417310" cy="5281296"/>
            <a:chOff x="3655" y="138145"/>
            <a:chExt cx="10878" cy="9004"/>
          </a:xfrm>
        </p:grpSpPr>
        <p:sp>
          <p:nvSpPr>
            <p:cNvPr id="12" name="自选图形 2"/>
            <p:cNvSpPr/>
            <p:nvPr/>
          </p:nvSpPr>
          <p:spPr>
            <a:xfrm>
              <a:off x="4140" y="138145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345731"/>
                <a:gd name="adj8" fmla="val 247292"/>
              </a:avLst>
            </a:prstGeom>
            <a:solidFill>
              <a:srgbClr val="D9D9D9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校内课堂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55" y="138781"/>
              <a:ext cx="10878" cy="8368"/>
              <a:chOff x="3688" y="71240"/>
              <a:chExt cx="9214" cy="7200"/>
            </a:xfrm>
          </p:grpSpPr>
          <p:sp>
            <p:nvSpPr>
              <p:cNvPr id="37" name="椭圆 36" descr="kingsoft"/>
              <p:cNvSpPr/>
              <p:nvPr/>
            </p:nvSpPr>
            <p:spPr>
              <a:xfrm>
                <a:off x="4689" y="71240"/>
                <a:ext cx="7200" cy="7200"/>
              </a:xfrm>
              <a:prstGeom prst="ellipse">
                <a:avLst/>
              </a:prstGeom>
              <a:noFill/>
              <a:ln w="19050" cap="rnd" cmpd="sng">
                <a:solidFill>
                  <a:srgbClr val="7F7F7F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 upright="1"/>
              <a:lstStyle/>
              <a:p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3688" y="74438"/>
                <a:ext cx="9214" cy="832"/>
                <a:chOff x="3688" y="74438"/>
                <a:chExt cx="9214" cy="832"/>
              </a:xfrm>
            </p:grpSpPr>
            <p:sp>
              <p:nvSpPr>
                <p:cNvPr id="39" name="文本框 44"/>
                <p:cNvSpPr txBox="1"/>
                <p:nvPr/>
              </p:nvSpPr>
              <p:spPr>
                <a:xfrm>
                  <a:off x="3688" y="7443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endParaRPr lang="en-US" altLang="zh-CN" sz="1050" kern="100" dirty="0">
                    <a:effectLst/>
                    <a:latin typeface="Times New Roman" panose="02020603050405020304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  <a:p>
                  <a:pPr algn="ctr">
                    <a:spcAft>
                      <a:spcPts val="0"/>
                    </a:spcAft>
                  </a:pPr>
                  <a:r>
                    <a:rPr lang="zh-CN" sz="1050" kern="100" dirty="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翻转补救课堂</a:t>
                  </a:r>
                  <a:endParaRPr lang="zh-CN" sz="1050" kern="100" dirty="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40" name="文本框 45"/>
                <p:cNvSpPr txBox="1"/>
                <p:nvPr/>
              </p:nvSpPr>
              <p:spPr>
                <a:xfrm>
                  <a:off x="11228" y="7452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endParaRPr lang="en-US" altLang="zh-CN" sz="1050" kern="100" dirty="0">
                    <a:effectLst/>
                    <a:latin typeface="Times New Roman" panose="02020603050405020304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  <a:p>
                  <a:pPr algn="ctr">
                    <a:spcAft>
                      <a:spcPts val="0"/>
                    </a:spcAft>
                  </a:pPr>
                  <a:r>
                    <a:rPr lang="zh-CN" sz="1050" kern="100" dirty="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慕课拓展课堂</a:t>
                  </a:r>
                  <a:endParaRPr lang="zh-CN" sz="1050" kern="100" dirty="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</p:grpSp>
        <p:pic>
          <p:nvPicPr>
            <p:cNvPr id="14" name="图片 13" descr="smart"/>
            <p:cNvPicPr>
              <a:picLocks noChangeAspect="1"/>
            </p:cNvPicPr>
            <p:nvPr/>
          </p:nvPicPr>
          <p:blipFill>
            <a:blip r:embed="rId2">
              <a:lum bright="-29999" contrast="35999"/>
            </a:blip>
            <a:stretch>
              <a:fillRect/>
            </a:stretch>
          </p:blipFill>
          <p:spPr>
            <a:xfrm>
              <a:off x="10261" y="138853"/>
              <a:ext cx="3315" cy="16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5" name="组合 14"/>
            <p:cNvGrpSpPr/>
            <p:nvPr/>
          </p:nvGrpSpPr>
          <p:grpSpPr>
            <a:xfrm>
              <a:off x="5594" y="139556"/>
              <a:ext cx="7016" cy="6832"/>
              <a:chOff x="7323" y="71911"/>
              <a:chExt cx="5942" cy="5881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9367" y="72035"/>
                <a:ext cx="1870" cy="792"/>
                <a:chOff x="9367" y="72035"/>
                <a:chExt cx="1870" cy="792"/>
              </a:xfrm>
            </p:grpSpPr>
            <p:cxnSp>
              <p:nvCxnSpPr>
                <p:cNvPr id="35" name="直线 19"/>
                <p:cNvCxnSpPr/>
                <p:nvPr/>
              </p:nvCxnSpPr>
              <p:spPr>
                <a:xfrm>
                  <a:off x="9367" y="72095"/>
                  <a:ext cx="237" cy="7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" name="直线 20"/>
                <p:cNvCxnSpPr/>
                <p:nvPr/>
              </p:nvCxnSpPr>
              <p:spPr>
                <a:xfrm flipH="1">
                  <a:off x="10961" y="72035"/>
                  <a:ext cx="276" cy="7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3" name="组合 22"/>
              <p:cNvGrpSpPr/>
              <p:nvPr/>
            </p:nvGrpSpPr>
            <p:grpSpPr>
              <a:xfrm>
                <a:off x="7323" y="73266"/>
                <a:ext cx="5942" cy="1640"/>
                <a:chOff x="7323" y="73266"/>
                <a:chExt cx="5942" cy="1640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7323" y="74867"/>
                  <a:ext cx="5942" cy="39"/>
                  <a:chOff x="7323" y="74867"/>
                  <a:chExt cx="5942" cy="39"/>
                </a:xfrm>
              </p:grpSpPr>
              <p:cxnSp>
                <p:nvCxnSpPr>
                  <p:cNvPr id="33" name="直线 21"/>
                  <p:cNvCxnSpPr/>
                  <p:nvPr/>
                </p:nvCxnSpPr>
                <p:spPr>
                  <a:xfrm>
                    <a:off x="12379" y="74891"/>
                    <a:ext cx="886" cy="15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34" name="直线 22"/>
                  <p:cNvCxnSpPr/>
                  <p:nvPr/>
                </p:nvCxnSpPr>
                <p:spPr>
                  <a:xfrm flipV="1">
                    <a:off x="7323" y="74867"/>
                    <a:ext cx="885" cy="1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sp>
              <p:nvSpPr>
                <p:cNvPr id="32" name="文本框 28"/>
                <p:cNvSpPr txBox="1"/>
                <p:nvPr/>
              </p:nvSpPr>
              <p:spPr>
                <a:xfrm rot="2520000">
                  <a:off x="11989" y="73266"/>
                  <a:ext cx="1194" cy="661"/>
                </a:xfrm>
                <a:prstGeom prst="rect">
                  <a:avLst/>
                </a:prstGeom>
                <a:noFill/>
                <a:ln w="9525"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l">
                    <a:spcAft>
                      <a:spcPts val="0"/>
                    </a:spcAft>
                  </a:pPr>
                  <a:r>
                    <a:rPr lang="zh-CN" sz="1000" b="1" kern="100">
                      <a:solidFill>
                        <a:srgbClr val="C00000"/>
                      </a:solidFill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精品微课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7366" y="71911"/>
                <a:ext cx="5831" cy="5881"/>
                <a:chOff x="7366" y="71911"/>
                <a:chExt cx="5831" cy="5881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6000" contrast="17998"/>
                </a:blip>
                <a:stretch>
                  <a:fillRect/>
                </a:stretch>
              </p:blipFill>
              <p:spPr>
                <a:xfrm>
                  <a:off x="8137" y="72706"/>
                  <a:ext cx="4242" cy="43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grpSp>
              <p:nvGrpSpPr>
                <p:cNvPr id="26" name="组合 25"/>
                <p:cNvGrpSpPr/>
                <p:nvPr/>
              </p:nvGrpSpPr>
              <p:grpSpPr>
                <a:xfrm>
                  <a:off x="7366" y="71911"/>
                  <a:ext cx="5831" cy="5881"/>
                  <a:chOff x="7366" y="71911"/>
                  <a:chExt cx="5831" cy="5881"/>
                </a:xfrm>
              </p:grpSpPr>
              <p:sp>
                <p:nvSpPr>
                  <p:cNvPr id="27" name="椭圆 26"/>
                  <p:cNvSpPr/>
                  <p:nvPr/>
                </p:nvSpPr>
                <p:spPr>
                  <a:xfrm>
                    <a:off x="7366" y="71911"/>
                    <a:ext cx="5831" cy="5881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upright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文本框 29"/>
                  <p:cNvSpPr txBox="1"/>
                  <p:nvPr/>
                </p:nvSpPr>
                <p:spPr>
                  <a:xfrm rot="2520000">
                    <a:off x="11673" y="76176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合作案例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29" name="文本框 30"/>
                  <p:cNvSpPr txBox="1"/>
                  <p:nvPr/>
                </p:nvSpPr>
                <p:spPr>
                  <a:xfrm rot="2520000">
                    <a:off x="7846" y="76112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校本班本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30" name="文本框 31"/>
                  <p:cNvSpPr txBox="1"/>
                  <p:nvPr/>
                </p:nvSpPr>
                <p:spPr>
                  <a:xfrm rot="2520000">
                    <a:off x="7649" y="73179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评价反馈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</p:grpSp>
        </p:grpSp>
        <p:sp>
          <p:nvSpPr>
            <p:cNvPr id="16" name="文本框 24"/>
            <p:cNvSpPr txBox="1"/>
            <p:nvPr/>
          </p:nvSpPr>
          <p:spPr>
            <a:xfrm>
              <a:off x="8407" y="139783"/>
              <a:ext cx="1194" cy="661"/>
            </a:xfrm>
            <a:prstGeom prst="rect">
              <a:avLst/>
            </a:prstGeom>
            <a:noFill/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upright="1"/>
            <a:lstStyle/>
            <a:p>
              <a:pPr algn="ctr">
                <a:spcAft>
                  <a:spcPts val="0"/>
                </a:spcAft>
              </a:pPr>
              <a:r>
                <a:rPr lang="zh-CN" sz="1000" b="1" kern="100">
                  <a:solidFill>
                    <a:srgbClr val="C00000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导入案例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自选图形 52"/>
            <p:cNvSpPr/>
            <p:nvPr/>
          </p:nvSpPr>
          <p:spPr>
            <a:xfrm>
              <a:off x="12964" y="145376"/>
              <a:ext cx="1440" cy="960"/>
            </a:xfrm>
            <a:prstGeom prst="accentBorderCallout2">
              <a:avLst>
                <a:gd name="adj1" fmla="val 18750"/>
                <a:gd name="adj2" fmla="val -8333"/>
                <a:gd name="adj3" fmla="val 13648"/>
                <a:gd name="adj4" fmla="val -15343"/>
                <a:gd name="adj5" fmla="val -19162"/>
                <a:gd name="adj6" fmla="val -67218"/>
              </a:avLst>
            </a:prstGeom>
            <a:solidFill>
              <a:srgbClr val="F2F2F2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dirty="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 dirty="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 dirty="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 dirty="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 dirty="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 dirty="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网络课</a:t>
              </a:r>
              <a:r>
                <a:rPr lang="zh-CN" sz="1050" kern="100" dirty="0">
                  <a:effectLst/>
                  <a:latin typeface="Times New Roman" panose="02020603050405020304"/>
                  <a:ea typeface="宋体" panose="02010600030101010101" pitchFamily="2" charset="-122"/>
                  <a:cs typeface="宋体" panose="02010600030101010101" pitchFamily="2" charset="-122"/>
                </a:rPr>
                <a:t>堂</a:t>
              </a:r>
              <a:endParaRPr lang="zh-CN" sz="1050" kern="100" dirty="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自选图形 54"/>
            <p:cNvSpPr/>
            <p:nvPr/>
          </p:nvSpPr>
          <p:spPr>
            <a:xfrm>
              <a:off x="4033" y="145361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14167"/>
                <a:gd name="adj8" fmla="val 224097"/>
              </a:avLst>
            </a:prstGeom>
            <a:solidFill>
              <a:srgbClr val="D9D9D9"/>
            </a:solidFill>
            <a:ln w="19050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校本教研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1" name="文本框 49"/>
          <p:cNvSpPr txBox="1"/>
          <p:nvPr/>
        </p:nvSpPr>
        <p:spPr>
          <a:xfrm>
            <a:off x="3654284" y="5736121"/>
            <a:ext cx="5457190" cy="1158875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n-US" sz="1400" b="1" kern="100" dirty="0">
                <a:effectLst/>
                <a:latin typeface="微软雅黑" panose="020B0503020204020204" pitchFamily="34" charset="-122"/>
                <a:ea typeface="宋体" panose="02010600030101010101" pitchFamily="2" charset="-122"/>
                <a:cs typeface="微软雅黑" panose="020B0503020204020204" pitchFamily="34" charset="-122"/>
              </a:rPr>
              <a:t>1252-SMART</a:t>
            </a:r>
            <a:r>
              <a:rPr lang="zh-CN" sz="1400" b="1" kern="100" dirty="0">
                <a:effectLst/>
                <a:latin typeface="Times New Roman" panose="02020603050405020304"/>
                <a:ea typeface="微软雅黑" panose="020B0503020204020204" pitchFamily="34" charset="-122"/>
                <a:cs typeface="微软雅黑" panose="020B0503020204020204" pitchFamily="34" charset="-122"/>
              </a:rPr>
              <a:t>（智慧）课堂初中教学模式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n-US" sz="105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rPr>
              <a:t>pecific School 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Modules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nd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R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egular On-line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T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eaching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kern="100" dirty="0">
                <a:solidFill>
                  <a:srgbClr val="974706"/>
                </a:solidFill>
                <a:effectLst/>
                <a:latin typeface="Times New Roman" panose="02020603050405020304"/>
                <a:ea typeface="仿宋" panose="02010609060101010101" pitchFamily="49" charset="-122"/>
                <a:cs typeface="仿宋" panose="02010609060101010101" pitchFamily="49" charset="-122"/>
              </a:rPr>
              <a:t>精准课堂模块 配套网络教育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en-US" sz="9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 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81049" y="1535092"/>
            <a:ext cx="4797937" cy="40318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/>
                </a:solidFill>
              </a:rPr>
              <a:t>江油实验学校</a:t>
            </a:r>
            <a:r>
              <a:rPr lang="en-US" altLang="zh-CN" sz="1600" b="1" dirty="0">
                <a:solidFill>
                  <a:schemeClr val="tx1"/>
                </a:solidFill>
              </a:rPr>
              <a:t>1252-SMART(</a:t>
            </a:r>
            <a:r>
              <a:rPr lang="zh-CN" altLang="zh-CN" sz="1600" b="1" dirty="0">
                <a:solidFill>
                  <a:schemeClr val="tx1"/>
                </a:solidFill>
              </a:rPr>
              <a:t>智慧</a:t>
            </a:r>
            <a:r>
              <a:rPr lang="en-US" altLang="zh-CN" sz="1600" b="1" dirty="0">
                <a:solidFill>
                  <a:schemeClr val="tx1"/>
                </a:solidFill>
              </a:rPr>
              <a:t>) </a:t>
            </a:r>
            <a:r>
              <a:rPr lang="zh-CN" altLang="zh-CN" sz="1600" b="1" dirty="0">
                <a:solidFill>
                  <a:schemeClr val="tx1"/>
                </a:solidFill>
              </a:rPr>
              <a:t>课堂教学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 algn="ctr"/>
            <a:r>
              <a:rPr lang="zh-CN" altLang="zh-CN" sz="1600" b="1" dirty="0">
                <a:solidFill>
                  <a:schemeClr val="tx1"/>
                </a:solidFill>
              </a:rPr>
              <a:t>模式简介</a:t>
            </a:r>
            <a:endParaRPr lang="zh-CN" altLang="zh-CN" sz="1600" dirty="0">
              <a:solidFill>
                <a:schemeClr val="tx1"/>
              </a:solidFill>
            </a:endParaRPr>
          </a:p>
          <a:p>
            <a:pPr algn="just"/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立德树人，培养学生核心素养为目的，以生本教育和合作学习为理论基石，以信息技术为支撑，开展以学为中心的行动研究，模块化建构</a:t>
            </a:r>
            <a:r>
              <a:rPr lang="en-US" altLang="zh-CN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SMART(</a:t>
            </a:r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智慧）课堂：</a:t>
            </a:r>
            <a:r>
              <a:rPr lang="zh-CN" altLang="en-US" sz="1600" b="1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精准课堂模块</a:t>
            </a:r>
            <a:r>
              <a:rPr lang="en-US" altLang="zh-CN" sz="1600" b="1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600" b="1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配套网络教育（</a:t>
            </a:r>
            <a:r>
              <a:rPr lang="en-US" altLang="zh-CN" sz="1600" b="1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SMART--Specific School Modules And Regular On-line Teaching</a:t>
            </a:r>
            <a:r>
              <a:rPr lang="zh-CN" altLang="en-US" sz="1600" b="1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，创造性的把课堂以</a:t>
            </a:r>
            <a:r>
              <a:rPr lang="en-US" altLang="zh-CN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2: 5: 2</a:t>
            </a:r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的比例分为：智慧启迪、智慧萌芽、智慧共生、智慧发展、智慧生成（创造）五个环节，充分发挥学生学习的主体性、教师的主导性作用，引导每一个学生成为学习者、实践者、思想者、收获者，创造者，同时开展与其配套的智慧教研、智慧评价、智慧管理、智慧校园的实践和理论探究，以“厘米之变”的精神绘制课堂图谱，建构理想的课堂模型，推动深度课改，智慧教育</a:t>
            </a:r>
            <a:r>
              <a:rPr lang="zh-CN" altLang="en-US" sz="1600" b="0" i="0" u="none" strike="noStrike" dirty="0">
                <a:solidFill>
                  <a:srgbClr val="44444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1600" dirty="0">
              <a:solidFill>
                <a:schemeClr val="bg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92586" y="6450602"/>
            <a:ext cx="2262603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8723" y="788368"/>
            <a:ext cx="6417310" cy="5281296"/>
            <a:chOff x="3655" y="138145"/>
            <a:chExt cx="10878" cy="9004"/>
          </a:xfrm>
        </p:grpSpPr>
        <p:sp>
          <p:nvSpPr>
            <p:cNvPr id="12" name="自选图形 2"/>
            <p:cNvSpPr/>
            <p:nvPr/>
          </p:nvSpPr>
          <p:spPr>
            <a:xfrm>
              <a:off x="4140" y="138145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345731"/>
                <a:gd name="adj8" fmla="val 247292"/>
              </a:avLst>
            </a:prstGeom>
            <a:solidFill>
              <a:srgbClr val="D9D9D9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校内课堂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55" y="138781"/>
              <a:ext cx="10878" cy="8368"/>
              <a:chOff x="3688" y="71240"/>
              <a:chExt cx="9214" cy="7200"/>
            </a:xfrm>
          </p:grpSpPr>
          <p:sp>
            <p:nvSpPr>
              <p:cNvPr id="37" name="椭圆 36" descr="kingsoft"/>
              <p:cNvSpPr/>
              <p:nvPr/>
            </p:nvSpPr>
            <p:spPr>
              <a:xfrm>
                <a:off x="4689" y="71240"/>
                <a:ext cx="7200" cy="7200"/>
              </a:xfrm>
              <a:prstGeom prst="ellipse">
                <a:avLst/>
              </a:prstGeom>
              <a:noFill/>
              <a:ln w="19050" cap="rnd" cmpd="sng">
                <a:solidFill>
                  <a:srgbClr val="7F7F7F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 upright="1"/>
              <a:lstStyle/>
              <a:p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3688" y="74438"/>
                <a:ext cx="9214" cy="832"/>
                <a:chOff x="3688" y="74438"/>
                <a:chExt cx="9214" cy="832"/>
              </a:xfrm>
            </p:grpSpPr>
            <p:sp>
              <p:nvSpPr>
                <p:cNvPr id="39" name="文本框 44"/>
                <p:cNvSpPr txBox="1"/>
                <p:nvPr/>
              </p:nvSpPr>
              <p:spPr>
                <a:xfrm>
                  <a:off x="3688" y="7443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endParaRPr lang="en-US" altLang="zh-CN" sz="1050" kern="100" dirty="0">
                    <a:latin typeface="Times New Roman" panose="02020603050405020304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  <a:p>
                  <a:pPr algn="ctr">
                    <a:spcAft>
                      <a:spcPts val="0"/>
                    </a:spcAft>
                  </a:pPr>
                  <a:r>
                    <a:rPr lang="zh-CN" sz="1050" kern="100" dirty="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翻转补救课堂</a:t>
                  </a:r>
                  <a:endParaRPr lang="zh-CN" sz="1050" kern="100" dirty="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40" name="文本框 45"/>
                <p:cNvSpPr txBox="1"/>
                <p:nvPr/>
              </p:nvSpPr>
              <p:spPr>
                <a:xfrm>
                  <a:off x="11228" y="7452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endParaRPr lang="en-US" altLang="zh-CN" sz="1050" kern="100" dirty="0">
                    <a:effectLst/>
                    <a:latin typeface="Times New Roman" panose="02020603050405020304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  <a:p>
                  <a:pPr algn="ctr">
                    <a:spcAft>
                      <a:spcPts val="0"/>
                    </a:spcAft>
                  </a:pPr>
                  <a:r>
                    <a:rPr lang="zh-CN" sz="1050" kern="100" dirty="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慕课拓展课堂</a:t>
                  </a:r>
                  <a:endParaRPr lang="zh-CN" sz="1050" kern="100" dirty="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</p:grpSp>
        <p:pic>
          <p:nvPicPr>
            <p:cNvPr id="14" name="图片 13" descr="smart"/>
            <p:cNvPicPr>
              <a:picLocks noChangeAspect="1"/>
            </p:cNvPicPr>
            <p:nvPr/>
          </p:nvPicPr>
          <p:blipFill>
            <a:blip r:embed="rId2">
              <a:lum bright="-29999" contrast="35999"/>
            </a:blip>
            <a:stretch>
              <a:fillRect/>
            </a:stretch>
          </p:blipFill>
          <p:spPr>
            <a:xfrm>
              <a:off x="10261" y="138853"/>
              <a:ext cx="3315" cy="16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5" name="组合 14"/>
            <p:cNvGrpSpPr/>
            <p:nvPr/>
          </p:nvGrpSpPr>
          <p:grpSpPr>
            <a:xfrm>
              <a:off x="5594" y="139556"/>
              <a:ext cx="7016" cy="6832"/>
              <a:chOff x="7323" y="71911"/>
              <a:chExt cx="5942" cy="5881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9367" y="72035"/>
                <a:ext cx="1870" cy="792"/>
                <a:chOff x="9367" y="72035"/>
                <a:chExt cx="1870" cy="792"/>
              </a:xfrm>
            </p:grpSpPr>
            <p:cxnSp>
              <p:nvCxnSpPr>
                <p:cNvPr id="35" name="直线 19"/>
                <p:cNvCxnSpPr/>
                <p:nvPr/>
              </p:nvCxnSpPr>
              <p:spPr>
                <a:xfrm>
                  <a:off x="9367" y="72095"/>
                  <a:ext cx="237" cy="7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" name="直线 20"/>
                <p:cNvCxnSpPr/>
                <p:nvPr/>
              </p:nvCxnSpPr>
              <p:spPr>
                <a:xfrm flipH="1">
                  <a:off x="10961" y="72035"/>
                  <a:ext cx="276" cy="7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3" name="组合 22"/>
              <p:cNvGrpSpPr/>
              <p:nvPr/>
            </p:nvGrpSpPr>
            <p:grpSpPr>
              <a:xfrm>
                <a:off x="7323" y="73266"/>
                <a:ext cx="5942" cy="1640"/>
                <a:chOff x="7323" y="73266"/>
                <a:chExt cx="5942" cy="1640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7323" y="74867"/>
                  <a:ext cx="5942" cy="39"/>
                  <a:chOff x="7323" y="74867"/>
                  <a:chExt cx="5942" cy="39"/>
                </a:xfrm>
              </p:grpSpPr>
              <p:cxnSp>
                <p:nvCxnSpPr>
                  <p:cNvPr id="33" name="直线 21"/>
                  <p:cNvCxnSpPr/>
                  <p:nvPr/>
                </p:nvCxnSpPr>
                <p:spPr>
                  <a:xfrm>
                    <a:off x="12379" y="74891"/>
                    <a:ext cx="886" cy="15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34" name="直线 22"/>
                  <p:cNvCxnSpPr/>
                  <p:nvPr/>
                </p:nvCxnSpPr>
                <p:spPr>
                  <a:xfrm flipV="1">
                    <a:off x="7323" y="74867"/>
                    <a:ext cx="885" cy="1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sp>
              <p:nvSpPr>
                <p:cNvPr id="32" name="文本框 28"/>
                <p:cNvSpPr txBox="1"/>
                <p:nvPr/>
              </p:nvSpPr>
              <p:spPr>
                <a:xfrm rot="2520000">
                  <a:off x="11989" y="73266"/>
                  <a:ext cx="1194" cy="661"/>
                </a:xfrm>
                <a:prstGeom prst="rect">
                  <a:avLst/>
                </a:prstGeom>
                <a:noFill/>
                <a:ln w="9525"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l">
                    <a:spcAft>
                      <a:spcPts val="0"/>
                    </a:spcAft>
                  </a:pPr>
                  <a:r>
                    <a:rPr lang="zh-CN" sz="1000" b="1" kern="100">
                      <a:solidFill>
                        <a:srgbClr val="C00000"/>
                      </a:solidFill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精品微课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7366" y="71911"/>
                <a:ext cx="5831" cy="5881"/>
                <a:chOff x="7366" y="71911"/>
                <a:chExt cx="5831" cy="5881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6000" contrast="17998"/>
                </a:blip>
                <a:stretch>
                  <a:fillRect/>
                </a:stretch>
              </p:blipFill>
              <p:spPr>
                <a:xfrm>
                  <a:off x="8137" y="72706"/>
                  <a:ext cx="4242" cy="43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grpSp>
              <p:nvGrpSpPr>
                <p:cNvPr id="26" name="组合 25"/>
                <p:cNvGrpSpPr/>
                <p:nvPr/>
              </p:nvGrpSpPr>
              <p:grpSpPr>
                <a:xfrm>
                  <a:off x="7366" y="71911"/>
                  <a:ext cx="5831" cy="5881"/>
                  <a:chOff x="7366" y="71911"/>
                  <a:chExt cx="5831" cy="5881"/>
                </a:xfrm>
              </p:grpSpPr>
              <p:sp>
                <p:nvSpPr>
                  <p:cNvPr id="27" name="椭圆 26"/>
                  <p:cNvSpPr/>
                  <p:nvPr/>
                </p:nvSpPr>
                <p:spPr>
                  <a:xfrm>
                    <a:off x="7366" y="71911"/>
                    <a:ext cx="5831" cy="5881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upright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文本框 29"/>
                  <p:cNvSpPr txBox="1"/>
                  <p:nvPr/>
                </p:nvSpPr>
                <p:spPr>
                  <a:xfrm rot="2520000">
                    <a:off x="11673" y="76176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合作案例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29" name="文本框 30"/>
                  <p:cNvSpPr txBox="1"/>
                  <p:nvPr/>
                </p:nvSpPr>
                <p:spPr>
                  <a:xfrm rot="2520000">
                    <a:off x="7846" y="76112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校本班本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30" name="文本框 31"/>
                  <p:cNvSpPr txBox="1"/>
                  <p:nvPr/>
                </p:nvSpPr>
                <p:spPr>
                  <a:xfrm rot="2520000">
                    <a:off x="7649" y="73179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评价反馈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</p:grpSp>
        </p:grpSp>
        <p:sp>
          <p:nvSpPr>
            <p:cNvPr id="16" name="文本框 24"/>
            <p:cNvSpPr txBox="1"/>
            <p:nvPr/>
          </p:nvSpPr>
          <p:spPr>
            <a:xfrm>
              <a:off x="8407" y="139783"/>
              <a:ext cx="1194" cy="661"/>
            </a:xfrm>
            <a:prstGeom prst="rect">
              <a:avLst/>
            </a:prstGeom>
            <a:noFill/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upright="1"/>
            <a:lstStyle/>
            <a:p>
              <a:pPr algn="ctr">
                <a:spcAft>
                  <a:spcPts val="0"/>
                </a:spcAft>
              </a:pPr>
              <a:r>
                <a:rPr lang="zh-CN" sz="1000" b="1" kern="100">
                  <a:solidFill>
                    <a:srgbClr val="C00000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导入案例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自选图形 52"/>
            <p:cNvSpPr/>
            <p:nvPr/>
          </p:nvSpPr>
          <p:spPr>
            <a:xfrm>
              <a:off x="12964" y="145376"/>
              <a:ext cx="1440" cy="960"/>
            </a:xfrm>
            <a:prstGeom prst="accentBorderCallout2">
              <a:avLst>
                <a:gd name="adj1" fmla="val 18750"/>
                <a:gd name="adj2" fmla="val -8333"/>
                <a:gd name="adj3" fmla="val 13648"/>
                <a:gd name="adj4" fmla="val -15343"/>
                <a:gd name="adj5" fmla="val -19162"/>
                <a:gd name="adj6" fmla="val -67218"/>
              </a:avLst>
            </a:prstGeom>
            <a:solidFill>
              <a:srgbClr val="F2F2F2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网络课</a:t>
              </a:r>
              <a:r>
                <a:rPr lang="zh-CN" sz="1050" kern="100">
                  <a:effectLst/>
                  <a:latin typeface="Times New Roman" panose="02020603050405020304"/>
                  <a:ea typeface="宋体" panose="02010600030101010101" pitchFamily="2" charset="-122"/>
                  <a:cs typeface="宋体" panose="02010600030101010101" pitchFamily="2" charset="-122"/>
                </a:rPr>
                <a:t>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自选图形 54"/>
            <p:cNvSpPr/>
            <p:nvPr/>
          </p:nvSpPr>
          <p:spPr>
            <a:xfrm>
              <a:off x="4033" y="145361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14167"/>
                <a:gd name="adj8" fmla="val 224097"/>
              </a:avLst>
            </a:prstGeom>
            <a:solidFill>
              <a:srgbClr val="D9D9D9"/>
            </a:solidFill>
            <a:ln w="19050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校本教研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1" name="文本框 49"/>
          <p:cNvSpPr txBox="1"/>
          <p:nvPr/>
        </p:nvSpPr>
        <p:spPr>
          <a:xfrm>
            <a:off x="3604489" y="6125081"/>
            <a:ext cx="5457190" cy="579437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en-US" altLang="zh-CN" sz="24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SMART</a:t>
            </a:r>
            <a:r>
              <a:rPr lang="zh-CN" altLang="en-US" sz="24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解读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 </a:t>
            </a:r>
            <a:endParaRPr lang="zh-CN" sz="320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11037" y="2518902"/>
            <a:ext cx="4797937" cy="23083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characterized by quickness and ease in learning</a:t>
            </a:r>
            <a:r>
              <a:rPr lang="zh-CN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智慧的，聪明的。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在本课堂模式中的英文解释为：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School Modules and Regular On-line Teaching</a:t>
            </a:r>
            <a:r>
              <a:rPr lang="zh-CN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，精准课堂模块，配套网络教育。</a:t>
            </a:r>
            <a:endParaRPr lang="zh-CN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03219" y="6450602"/>
            <a:ext cx="2251970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8723" y="788368"/>
            <a:ext cx="6417310" cy="5281296"/>
            <a:chOff x="3655" y="138145"/>
            <a:chExt cx="10878" cy="9004"/>
          </a:xfrm>
        </p:grpSpPr>
        <p:sp>
          <p:nvSpPr>
            <p:cNvPr id="12" name="自选图形 2"/>
            <p:cNvSpPr/>
            <p:nvPr/>
          </p:nvSpPr>
          <p:spPr>
            <a:xfrm>
              <a:off x="4140" y="138145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345731"/>
                <a:gd name="adj8" fmla="val 247292"/>
              </a:avLst>
            </a:prstGeom>
            <a:solidFill>
              <a:srgbClr val="D9D9D9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校内课堂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55" y="138781"/>
              <a:ext cx="10878" cy="8368"/>
              <a:chOff x="3688" y="71240"/>
              <a:chExt cx="9214" cy="7200"/>
            </a:xfrm>
          </p:grpSpPr>
          <p:sp>
            <p:nvSpPr>
              <p:cNvPr id="37" name="椭圆 36" descr="kingsoft"/>
              <p:cNvSpPr/>
              <p:nvPr/>
            </p:nvSpPr>
            <p:spPr>
              <a:xfrm>
                <a:off x="4689" y="71240"/>
                <a:ext cx="7200" cy="7200"/>
              </a:xfrm>
              <a:prstGeom prst="ellipse">
                <a:avLst/>
              </a:prstGeom>
              <a:noFill/>
              <a:ln w="19050" cap="rnd" cmpd="sng">
                <a:solidFill>
                  <a:srgbClr val="7F7F7F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 upright="1"/>
              <a:lstStyle/>
              <a:p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3688" y="74438"/>
                <a:ext cx="9214" cy="832"/>
                <a:chOff x="3688" y="74438"/>
                <a:chExt cx="9214" cy="832"/>
              </a:xfrm>
            </p:grpSpPr>
            <p:sp>
              <p:nvSpPr>
                <p:cNvPr id="39" name="文本框 44"/>
                <p:cNvSpPr txBox="1"/>
                <p:nvPr/>
              </p:nvSpPr>
              <p:spPr>
                <a:xfrm>
                  <a:off x="3688" y="7443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CN" sz="1050" kern="10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翻转补救课堂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40" name="文本框 45"/>
                <p:cNvSpPr txBox="1"/>
                <p:nvPr/>
              </p:nvSpPr>
              <p:spPr>
                <a:xfrm>
                  <a:off x="11228" y="7452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CN" sz="1050" kern="10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慕课拓展课堂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</p:grpSp>
        <p:pic>
          <p:nvPicPr>
            <p:cNvPr id="14" name="图片 13" descr="smart"/>
            <p:cNvPicPr>
              <a:picLocks noChangeAspect="1"/>
            </p:cNvPicPr>
            <p:nvPr/>
          </p:nvPicPr>
          <p:blipFill>
            <a:blip r:embed="rId2">
              <a:lum bright="-29999" contrast="35999"/>
            </a:blip>
            <a:stretch>
              <a:fillRect/>
            </a:stretch>
          </p:blipFill>
          <p:spPr>
            <a:xfrm>
              <a:off x="10261" y="138853"/>
              <a:ext cx="3315" cy="16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5" name="组合 14"/>
            <p:cNvGrpSpPr/>
            <p:nvPr/>
          </p:nvGrpSpPr>
          <p:grpSpPr>
            <a:xfrm>
              <a:off x="5594" y="139556"/>
              <a:ext cx="7016" cy="6832"/>
              <a:chOff x="7323" y="71911"/>
              <a:chExt cx="5942" cy="5881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9367" y="72035"/>
                <a:ext cx="1870" cy="792"/>
                <a:chOff x="9367" y="72035"/>
                <a:chExt cx="1870" cy="792"/>
              </a:xfrm>
            </p:grpSpPr>
            <p:cxnSp>
              <p:nvCxnSpPr>
                <p:cNvPr id="35" name="直线 19"/>
                <p:cNvCxnSpPr/>
                <p:nvPr/>
              </p:nvCxnSpPr>
              <p:spPr>
                <a:xfrm>
                  <a:off x="9367" y="72095"/>
                  <a:ext cx="237" cy="7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" name="直线 20"/>
                <p:cNvCxnSpPr/>
                <p:nvPr/>
              </p:nvCxnSpPr>
              <p:spPr>
                <a:xfrm flipH="1">
                  <a:off x="10961" y="72035"/>
                  <a:ext cx="276" cy="7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3" name="组合 22"/>
              <p:cNvGrpSpPr/>
              <p:nvPr/>
            </p:nvGrpSpPr>
            <p:grpSpPr>
              <a:xfrm>
                <a:off x="7323" y="73266"/>
                <a:ext cx="5942" cy="1640"/>
                <a:chOff x="7323" y="73266"/>
                <a:chExt cx="5942" cy="1640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7323" y="74867"/>
                  <a:ext cx="5942" cy="39"/>
                  <a:chOff x="7323" y="74867"/>
                  <a:chExt cx="5942" cy="39"/>
                </a:xfrm>
              </p:grpSpPr>
              <p:cxnSp>
                <p:nvCxnSpPr>
                  <p:cNvPr id="33" name="直线 21"/>
                  <p:cNvCxnSpPr/>
                  <p:nvPr/>
                </p:nvCxnSpPr>
                <p:spPr>
                  <a:xfrm>
                    <a:off x="12379" y="74891"/>
                    <a:ext cx="886" cy="15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34" name="直线 22"/>
                  <p:cNvCxnSpPr/>
                  <p:nvPr/>
                </p:nvCxnSpPr>
                <p:spPr>
                  <a:xfrm flipV="1">
                    <a:off x="7323" y="74867"/>
                    <a:ext cx="885" cy="1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sp>
              <p:nvSpPr>
                <p:cNvPr id="32" name="文本框 28"/>
                <p:cNvSpPr txBox="1"/>
                <p:nvPr/>
              </p:nvSpPr>
              <p:spPr>
                <a:xfrm rot="2520000">
                  <a:off x="11989" y="73266"/>
                  <a:ext cx="1194" cy="661"/>
                </a:xfrm>
                <a:prstGeom prst="rect">
                  <a:avLst/>
                </a:prstGeom>
                <a:noFill/>
                <a:ln w="9525"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l">
                    <a:spcAft>
                      <a:spcPts val="0"/>
                    </a:spcAft>
                  </a:pPr>
                  <a:r>
                    <a:rPr lang="zh-CN" sz="1000" b="1" kern="100">
                      <a:solidFill>
                        <a:srgbClr val="C00000"/>
                      </a:solidFill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精品微课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7366" y="71911"/>
                <a:ext cx="5831" cy="5881"/>
                <a:chOff x="7366" y="71911"/>
                <a:chExt cx="5831" cy="5881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6000" contrast="17998"/>
                </a:blip>
                <a:stretch>
                  <a:fillRect/>
                </a:stretch>
              </p:blipFill>
              <p:spPr>
                <a:xfrm>
                  <a:off x="8137" y="72706"/>
                  <a:ext cx="4242" cy="43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grpSp>
              <p:nvGrpSpPr>
                <p:cNvPr id="26" name="组合 25"/>
                <p:cNvGrpSpPr/>
                <p:nvPr/>
              </p:nvGrpSpPr>
              <p:grpSpPr>
                <a:xfrm>
                  <a:off x="7366" y="71911"/>
                  <a:ext cx="5831" cy="5881"/>
                  <a:chOff x="7366" y="71911"/>
                  <a:chExt cx="5831" cy="5881"/>
                </a:xfrm>
              </p:grpSpPr>
              <p:sp>
                <p:nvSpPr>
                  <p:cNvPr id="27" name="椭圆 26"/>
                  <p:cNvSpPr/>
                  <p:nvPr/>
                </p:nvSpPr>
                <p:spPr>
                  <a:xfrm>
                    <a:off x="7366" y="71911"/>
                    <a:ext cx="5831" cy="5881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upright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文本框 29"/>
                  <p:cNvSpPr txBox="1"/>
                  <p:nvPr/>
                </p:nvSpPr>
                <p:spPr>
                  <a:xfrm rot="2520000">
                    <a:off x="11673" y="76176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合作案例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29" name="文本框 30"/>
                  <p:cNvSpPr txBox="1"/>
                  <p:nvPr/>
                </p:nvSpPr>
                <p:spPr>
                  <a:xfrm rot="2520000">
                    <a:off x="7846" y="76112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校本班本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30" name="文本框 31"/>
                  <p:cNvSpPr txBox="1"/>
                  <p:nvPr/>
                </p:nvSpPr>
                <p:spPr>
                  <a:xfrm rot="2520000">
                    <a:off x="7649" y="73179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评价反馈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</p:grpSp>
        </p:grpSp>
        <p:sp>
          <p:nvSpPr>
            <p:cNvPr id="16" name="文本框 24"/>
            <p:cNvSpPr txBox="1"/>
            <p:nvPr/>
          </p:nvSpPr>
          <p:spPr>
            <a:xfrm>
              <a:off x="8407" y="139783"/>
              <a:ext cx="1194" cy="661"/>
            </a:xfrm>
            <a:prstGeom prst="rect">
              <a:avLst/>
            </a:prstGeom>
            <a:noFill/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upright="1"/>
            <a:lstStyle/>
            <a:p>
              <a:pPr algn="ctr">
                <a:spcAft>
                  <a:spcPts val="0"/>
                </a:spcAft>
              </a:pPr>
              <a:r>
                <a:rPr lang="zh-CN" sz="1000" b="1" kern="100">
                  <a:solidFill>
                    <a:srgbClr val="C00000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导入案例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自选图形 52"/>
            <p:cNvSpPr/>
            <p:nvPr/>
          </p:nvSpPr>
          <p:spPr>
            <a:xfrm>
              <a:off x="12964" y="145376"/>
              <a:ext cx="1440" cy="960"/>
            </a:xfrm>
            <a:prstGeom prst="accentBorderCallout2">
              <a:avLst>
                <a:gd name="adj1" fmla="val 18750"/>
                <a:gd name="adj2" fmla="val -8333"/>
                <a:gd name="adj3" fmla="val 13648"/>
                <a:gd name="adj4" fmla="val -15343"/>
                <a:gd name="adj5" fmla="val -19162"/>
                <a:gd name="adj6" fmla="val -67218"/>
              </a:avLst>
            </a:prstGeom>
            <a:solidFill>
              <a:srgbClr val="F2F2F2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网络课</a:t>
              </a:r>
              <a:r>
                <a:rPr lang="zh-CN" sz="1050" kern="100">
                  <a:effectLst/>
                  <a:latin typeface="Times New Roman" panose="02020603050405020304"/>
                  <a:ea typeface="宋体" panose="02010600030101010101" pitchFamily="2" charset="-122"/>
                  <a:cs typeface="宋体" panose="02010600030101010101" pitchFamily="2" charset="-122"/>
                </a:rPr>
                <a:t>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自选图形 54"/>
            <p:cNvSpPr/>
            <p:nvPr/>
          </p:nvSpPr>
          <p:spPr>
            <a:xfrm>
              <a:off x="4033" y="145361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14167"/>
                <a:gd name="adj8" fmla="val 224097"/>
              </a:avLst>
            </a:prstGeom>
            <a:solidFill>
              <a:srgbClr val="D9D9D9"/>
            </a:solidFill>
            <a:ln w="19050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校本教研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1" name="文本框 49"/>
          <p:cNvSpPr txBox="1"/>
          <p:nvPr/>
        </p:nvSpPr>
        <p:spPr>
          <a:xfrm>
            <a:off x="4887166" y="6167434"/>
            <a:ext cx="3185647" cy="566336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1252</a:t>
            </a:r>
            <a:r>
              <a:rPr lang="zh-CN" altLang="en-US" sz="2800" b="1" kern="100" dirty="0"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解读</a:t>
            </a:r>
            <a:endParaRPr lang="zh-CN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en-US" sz="16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 </a:t>
            </a:r>
            <a:endParaRPr lang="zh-CN" sz="200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57461" y="1510486"/>
          <a:ext cx="4805939" cy="3834864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95890"/>
                <a:gridCol w="1864426"/>
                <a:gridCol w="1845623"/>
              </a:tblGrid>
              <a:tr h="574046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1252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</a:rPr>
                        <a:t>解释</a:t>
                      </a:r>
                      <a:endParaRPr lang="zh-C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</a:rPr>
                        <a:t>教学环节</a:t>
                      </a:r>
                      <a:endParaRPr lang="zh-C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</a:rPr>
                        <a:t>课堂时间（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</a:rPr>
                        <a:t>分钟）</a:t>
                      </a:r>
                      <a:endParaRPr lang="zh-CN" sz="18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716078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>
                          <a:effectLst/>
                        </a:rPr>
                        <a:t>智慧启迪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r>
                        <a:rPr lang="zh-CN" sz="1800">
                          <a:effectLst/>
                        </a:rPr>
                        <a:t>分钟【</a:t>
                      </a:r>
                      <a:r>
                        <a:rPr lang="en-US" sz="1800">
                          <a:effectLst/>
                        </a:rPr>
                        <a:t>10%</a:t>
                      </a:r>
                      <a:r>
                        <a:rPr lang="zh-CN" sz="1800">
                          <a:effectLst/>
                        </a:rPr>
                        <a:t>】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74046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>
                          <a:effectLst/>
                        </a:rPr>
                        <a:t>智慧萌芽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r>
                        <a:rPr lang="zh-CN" sz="1800">
                          <a:effectLst/>
                        </a:rPr>
                        <a:t>分钟 【</a:t>
                      </a:r>
                      <a:r>
                        <a:rPr lang="en-US" sz="1800">
                          <a:effectLst/>
                        </a:rPr>
                        <a:t>20%</a:t>
                      </a:r>
                      <a:r>
                        <a:rPr lang="zh-CN" sz="1800">
                          <a:effectLst/>
                        </a:rPr>
                        <a:t>】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74046"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>
                          <a:effectLst/>
                        </a:rPr>
                        <a:t>智慧共生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20</a:t>
                      </a:r>
                      <a:r>
                        <a:rPr lang="zh-CN" sz="1800" dirty="0">
                          <a:effectLst/>
                        </a:rPr>
                        <a:t>分钟【</a:t>
                      </a:r>
                      <a:r>
                        <a:rPr lang="en-US" sz="1800" dirty="0">
                          <a:effectLst/>
                        </a:rPr>
                        <a:t>50%</a:t>
                      </a:r>
                      <a:r>
                        <a:rPr lang="zh-CN" sz="1800" dirty="0">
                          <a:effectLst/>
                        </a:rPr>
                        <a:t>】</a:t>
                      </a:r>
                      <a:endParaRPr lang="zh-CN" sz="2000" dirty="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74046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>
                          <a:effectLst/>
                        </a:rPr>
                        <a:t>智慧发展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82260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CN" sz="200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 dirty="0">
                          <a:effectLst/>
                        </a:rPr>
                        <a:t>智慧生成</a:t>
                      </a:r>
                      <a:endParaRPr lang="en-US" altLang="zh-CN" sz="1800" dirty="0">
                        <a:effectLst/>
                      </a:endParaRPr>
                    </a:p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800" dirty="0">
                          <a:effectLst/>
                        </a:rPr>
                        <a:t>（创造）</a:t>
                      </a:r>
                      <a:endParaRPr lang="zh-CN" sz="2000" dirty="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r>
                        <a:rPr lang="zh-CN" sz="1800" dirty="0">
                          <a:effectLst/>
                        </a:rPr>
                        <a:t>分钟 【</a:t>
                      </a:r>
                      <a:r>
                        <a:rPr lang="en-US" sz="1800" dirty="0">
                          <a:effectLst/>
                        </a:rPr>
                        <a:t>20%</a:t>
                      </a:r>
                      <a:r>
                        <a:rPr lang="zh-CN" sz="1800" dirty="0">
                          <a:effectLst/>
                        </a:rPr>
                        <a:t>】</a:t>
                      </a:r>
                      <a:endParaRPr lang="zh-CN" sz="2000" dirty="0">
                        <a:effectLst/>
                        <a:latin typeface="Times New Roman" panose="02020603050405020304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71321" y="6450601"/>
            <a:ext cx="228386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93923" y="597868"/>
            <a:ext cx="6417310" cy="5281296"/>
            <a:chOff x="3655" y="138145"/>
            <a:chExt cx="10878" cy="9004"/>
          </a:xfrm>
        </p:grpSpPr>
        <p:sp>
          <p:nvSpPr>
            <p:cNvPr id="12" name="自选图形 2"/>
            <p:cNvSpPr/>
            <p:nvPr/>
          </p:nvSpPr>
          <p:spPr>
            <a:xfrm>
              <a:off x="4140" y="138145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345731"/>
                <a:gd name="adj8" fmla="val 247292"/>
              </a:avLst>
            </a:prstGeom>
            <a:solidFill>
              <a:srgbClr val="D9D9D9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校内课堂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55" y="138781"/>
              <a:ext cx="10878" cy="8368"/>
              <a:chOff x="3688" y="71240"/>
              <a:chExt cx="9214" cy="7200"/>
            </a:xfrm>
          </p:grpSpPr>
          <p:sp>
            <p:nvSpPr>
              <p:cNvPr id="37" name="椭圆 36" descr="kingsoft"/>
              <p:cNvSpPr/>
              <p:nvPr/>
            </p:nvSpPr>
            <p:spPr>
              <a:xfrm>
                <a:off x="4689" y="71240"/>
                <a:ext cx="7200" cy="7200"/>
              </a:xfrm>
              <a:prstGeom prst="ellipse">
                <a:avLst/>
              </a:prstGeom>
              <a:noFill/>
              <a:ln w="19050" cap="rnd" cmpd="sng">
                <a:solidFill>
                  <a:srgbClr val="7F7F7F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 upright="1"/>
              <a:lstStyle/>
              <a:p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3688" y="74438"/>
                <a:ext cx="9214" cy="832"/>
                <a:chOff x="3688" y="74438"/>
                <a:chExt cx="9214" cy="832"/>
              </a:xfrm>
            </p:grpSpPr>
            <p:sp>
              <p:nvSpPr>
                <p:cNvPr id="39" name="文本框 44"/>
                <p:cNvSpPr txBox="1"/>
                <p:nvPr/>
              </p:nvSpPr>
              <p:spPr>
                <a:xfrm>
                  <a:off x="3688" y="7443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CN" sz="1050" kern="10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翻转补救课堂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40" name="文本框 45"/>
                <p:cNvSpPr txBox="1"/>
                <p:nvPr/>
              </p:nvSpPr>
              <p:spPr>
                <a:xfrm>
                  <a:off x="11228" y="74528"/>
                  <a:ext cx="1674" cy="742"/>
                </a:xfrm>
                <a:prstGeom prst="rect">
                  <a:avLst/>
                </a:prstGeom>
                <a:solidFill>
                  <a:srgbClr val="BFBFBF"/>
                </a:solidFill>
                <a:ln w="9525" cap="flat" cmpd="sng">
                  <a:noFill/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CN" sz="1050" kern="100"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慕课拓展课堂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</p:grpSp>
        <p:pic>
          <p:nvPicPr>
            <p:cNvPr id="14" name="图片 13" descr="smart"/>
            <p:cNvPicPr>
              <a:picLocks noChangeAspect="1"/>
            </p:cNvPicPr>
            <p:nvPr/>
          </p:nvPicPr>
          <p:blipFill>
            <a:blip r:embed="rId2">
              <a:lum bright="-29999" contrast="35999"/>
            </a:blip>
            <a:stretch>
              <a:fillRect/>
            </a:stretch>
          </p:blipFill>
          <p:spPr>
            <a:xfrm>
              <a:off x="10261" y="138853"/>
              <a:ext cx="3315" cy="16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5" name="组合 14"/>
            <p:cNvGrpSpPr/>
            <p:nvPr/>
          </p:nvGrpSpPr>
          <p:grpSpPr>
            <a:xfrm>
              <a:off x="5594" y="139556"/>
              <a:ext cx="7016" cy="6832"/>
              <a:chOff x="7323" y="71911"/>
              <a:chExt cx="5942" cy="5881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9367" y="72035"/>
                <a:ext cx="1870" cy="792"/>
                <a:chOff x="9367" y="72035"/>
                <a:chExt cx="1870" cy="792"/>
              </a:xfrm>
            </p:grpSpPr>
            <p:cxnSp>
              <p:nvCxnSpPr>
                <p:cNvPr id="35" name="直线 19"/>
                <p:cNvCxnSpPr/>
                <p:nvPr/>
              </p:nvCxnSpPr>
              <p:spPr>
                <a:xfrm>
                  <a:off x="9367" y="72095"/>
                  <a:ext cx="237" cy="7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6" name="直线 20"/>
                <p:cNvCxnSpPr/>
                <p:nvPr/>
              </p:nvCxnSpPr>
              <p:spPr>
                <a:xfrm flipH="1">
                  <a:off x="10961" y="72035"/>
                  <a:ext cx="276" cy="7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3" name="组合 22"/>
              <p:cNvGrpSpPr/>
              <p:nvPr/>
            </p:nvGrpSpPr>
            <p:grpSpPr>
              <a:xfrm>
                <a:off x="7323" y="73266"/>
                <a:ext cx="5942" cy="1640"/>
                <a:chOff x="7323" y="73266"/>
                <a:chExt cx="5942" cy="1640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7323" y="74867"/>
                  <a:ext cx="5942" cy="39"/>
                  <a:chOff x="7323" y="74867"/>
                  <a:chExt cx="5942" cy="39"/>
                </a:xfrm>
              </p:grpSpPr>
              <p:cxnSp>
                <p:nvCxnSpPr>
                  <p:cNvPr id="33" name="直线 21"/>
                  <p:cNvCxnSpPr/>
                  <p:nvPr/>
                </p:nvCxnSpPr>
                <p:spPr>
                  <a:xfrm>
                    <a:off x="12379" y="74891"/>
                    <a:ext cx="886" cy="15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34" name="直线 22"/>
                  <p:cNvCxnSpPr/>
                  <p:nvPr/>
                </p:nvCxnSpPr>
                <p:spPr>
                  <a:xfrm flipV="1">
                    <a:off x="7323" y="74867"/>
                    <a:ext cx="885" cy="1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sp>
              <p:nvSpPr>
                <p:cNvPr id="32" name="文本框 28"/>
                <p:cNvSpPr txBox="1"/>
                <p:nvPr/>
              </p:nvSpPr>
              <p:spPr>
                <a:xfrm rot="2520000">
                  <a:off x="11989" y="73266"/>
                  <a:ext cx="1194" cy="661"/>
                </a:xfrm>
                <a:prstGeom prst="rect">
                  <a:avLst/>
                </a:prstGeom>
                <a:noFill/>
                <a:ln w="9525"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upright="1"/>
                <a:lstStyle/>
                <a:p>
                  <a:pPr algn="l">
                    <a:spcAft>
                      <a:spcPts val="0"/>
                    </a:spcAft>
                  </a:pPr>
                  <a:r>
                    <a:rPr lang="zh-CN" sz="1000" b="1" kern="100">
                      <a:solidFill>
                        <a:srgbClr val="C00000"/>
                      </a:solidFill>
                      <a:effectLst/>
                      <a:latin typeface="Times New Roman" panose="02020603050405020304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精品微课</a:t>
                  </a:r>
                  <a:endParaRPr lang="zh-CN" sz="1050" kern="100">
                    <a:effectLst/>
                    <a:latin typeface="Times New Roman" panose="02020603050405020304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7366" y="71911"/>
                <a:ext cx="5831" cy="5881"/>
                <a:chOff x="7366" y="71911"/>
                <a:chExt cx="5831" cy="5881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6000" contrast="17998"/>
                </a:blip>
                <a:stretch>
                  <a:fillRect/>
                </a:stretch>
              </p:blipFill>
              <p:spPr>
                <a:xfrm>
                  <a:off x="8137" y="72706"/>
                  <a:ext cx="4242" cy="43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grpSp>
              <p:nvGrpSpPr>
                <p:cNvPr id="26" name="组合 25"/>
                <p:cNvGrpSpPr/>
                <p:nvPr/>
              </p:nvGrpSpPr>
              <p:grpSpPr>
                <a:xfrm>
                  <a:off x="7366" y="71911"/>
                  <a:ext cx="5831" cy="5881"/>
                  <a:chOff x="7366" y="71911"/>
                  <a:chExt cx="5831" cy="5881"/>
                </a:xfrm>
              </p:grpSpPr>
              <p:sp>
                <p:nvSpPr>
                  <p:cNvPr id="27" name="椭圆 26"/>
                  <p:cNvSpPr/>
                  <p:nvPr/>
                </p:nvSpPr>
                <p:spPr>
                  <a:xfrm>
                    <a:off x="7366" y="71911"/>
                    <a:ext cx="5831" cy="5881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upright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文本框 29"/>
                  <p:cNvSpPr txBox="1"/>
                  <p:nvPr/>
                </p:nvSpPr>
                <p:spPr>
                  <a:xfrm rot="2520000">
                    <a:off x="11673" y="76176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合作案例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29" name="文本框 30"/>
                  <p:cNvSpPr txBox="1"/>
                  <p:nvPr/>
                </p:nvSpPr>
                <p:spPr>
                  <a:xfrm rot="2520000">
                    <a:off x="7846" y="76112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校本班本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30" name="文本框 31"/>
                  <p:cNvSpPr txBox="1"/>
                  <p:nvPr/>
                </p:nvSpPr>
                <p:spPr>
                  <a:xfrm rot="2520000">
                    <a:off x="7649" y="73179"/>
                    <a:ext cx="1194" cy="661"/>
                  </a:xfrm>
                  <a:prstGeom prst="rect">
                    <a:avLst/>
                  </a:prstGeom>
                  <a:noFill/>
                  <a:ln w="9525">
                    <a:noFill/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txBody>
                  <a:bodyPr upright="1"/>
                  <a:lstStyle/>
                  <a:p>
                    <a:pPr algn="l">
                      <a:spcAft>
                        <a:spcPts val="0"/>
                      </a:spcAft>
                    </a:pPr>
                    <a:r>
                      <a:rPr lang="zh-CN" sz="1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评价反馈</a:t>
                    </a:r>
                    <a:endParaRPr lang="zh-CN" sz="1050" kern="100">
                      <a:effectLst/>
                      <a:latin typeface="Times New Roman" panose="02020603050405020304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</p:grpSp>
        </p:grpSp>
        <p:sp>
          <p:nvSpPr>
            <p:cNvPr id="16" name="文本框 24"/>
            <p:cNvSpPr txBox="1"/>
            <p:nvPr/>
          </p:nvSpPr>
          <p:spPr>
            <a:xfrm>
              <a:off x="8407" y="139783"/>
              <a:ext cx="1194" cy="661"/>
            </a:xfrm>
            <a:prstGeom prst="rect">
              <a:avLst/>
            </a:prstGeom>
            <a:noFill/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upright="1"/>
            <a:lstStyle/>
            <a:p>
              <a:pPr algn="ctr">
                <a:spcAft>
                  <a:spcPts val="0"/>
                </a:spcAft>
              </a:pPr>
              <a:r>
                <a:rPr lang="zh-CN" sz="1000" b="1" kern="100">
                  <a:solidFill>
                    <a:srgbClr val="C00000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导入案例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自选图形 52"/>
            <p:cNvSpPr/>
            <p:nvPr/>
          </p:nvSpPr>
          <p:spPr>
            <a:xfrm>
              <a:off x="12964" y="145376"/>
              <a:ext cx="1440" cy="960"/>
            </a:xfrm>
            <a:prstGeom prst="accentBorderCallout2">
              <a:avLst>
                <a:gd name="adj1" fmla="val 18750"/>
                <a:gd name="adj2" fmla="val -8333"/>
                <a:gd name="adj3" fmla="val 13648"/>
                <a:gd name="adj4" fmla="val -15343"/>
                <a:gd name="adj5" fmla="val -19162"/>
                <a:gd name="adj6" fmla="val -67218"/>
              </a:avLst>
            </a:prstGeom>
            <a:solidFill>
              <a:srgbClr val="F2F2F2"/>
            </a:solidFill>
            <a:ln w="19050" cap="flat" cmpd="sng">
              <a:solidFill>
                <a:srgbClr val="953735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网络课</a:t>
              </a:r>
              <a:r>
                <a:rPr lang="zh-CN" sz="1050" kern="100">
                  <a:effectLst/>
                  <a:latin typeface="Times New Roman" panose="02020603050405020304"/>
                  <a:ea typeface="宋体" panose="02010600030101010101" pitchFamily="2" charset="-122"/>
                  <a:cs typeface="宋体" panose="02010600030101010101" pitchFamily="2" charset="-122"/>
                </a:rPr>
                <a:t>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自选图形 54"/>
            <p:cNvSpPr/>
            <p:nvPr/>
          </p:nvSpPr>
          <p:spPr>
            <a:xfrm>
              <a:off x="4033" y="145361"/>
              <a:ext cx="1440" cy="960"/>
            </a:xfrm>
            <a:prstGeom prst="accentBorderCallout3">
              <a:avLst>
                <a:gd name="adj1" fmla="val 18750"/>
                <a:gd name="adj2" fmla="val 108333"/>
                <a:gd name="adj3" fmla="val 18750"/>
                <a:gd name="adj4" fmla="val 116667"/>
                <a:gd name="adj5" fmla="val 100000"/>
                <a:gd name="adj6" fmla="val 116667"/>
                <a:gd name="adj7" fmla="val 14167"/>
                <a:gd name="adj8" fmla="val 224097"/>
              </a:avLst>
            </a:prstGeom>
            <a:solidFill>
              <a:srgbClr val="D9D9D9"/>
            </a:solidFill>
            <a:ln w="19050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upright="1"/>
            <a:lstStyle/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1252-SMART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900" kern="100">
                  <a:effectLst/>
                  <a:latin typeface="微软雅黑" panose="020B0503020204020204" pitchFamily="34" charset="-122"/>
                  <a:ea typeface="宋体" panose="02010600030101010101" pitchFamily="2" charset="-122"/>
                  <a:cs typeface="微软雅黑" panose="020B0503020204020204" pitchFamily="34" charset="-122"/>
                </a:rPr>
                <a:t>(</a:t>
              </a: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智慧）课堂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900" kern="100">
                  <a:effectLst/>
                  <a:latin typeface="Times New Roman" panose="02020603050405020304"/>
                  <a:ea typeface="微软雅黑" panose="020B0503020204020204" pitchFamily="34" charset="-122"/>
                  <a:cs typeface="微软雅黑" panose="020B0503020204020204" pitchFamily="34" charset="-122"/>
                </a:rPr>
                <a:t>校本教研</a:t>
              </a:r>
              <a:endParaRPr lang="zh-CN" sz="1050" kern="100"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1" name="文本框 49"/>
          <p:cNvSpPr txBox="1"/>
          <p:nvPr/>
        </p:nvSpPr>
        <p:spPr>
          <a:xfrm>
            <a:off x="2074045" y="5838880"/>
            <a:ext cx="8043906" cy="702104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dirty="0"/>
              <a:t>1252-SMART</a:t>
            </a:r>
            <a:r>
              <a:rPr lang="zh-CN" altLang="zh-CN" sz="1600" b="1" dirty="0"/>
              <a:t>（智慧）课堂教学环节【</a:t>
            </a:r>
            <a:r>
              <a:rPr lang="en-US" altLang="zh-CN" sz="1600" b="1" dirty="0"/>
              <a:t>Five Steps</a:t>
            </a:r>
            <a:r>
              <a:rPr lang="zh-CN" altLang="zh-CN" sz="1600" b="1" dirty="0"/>
              <a:t>】解读</a:t>
            </a:r>
            <a:endParaRPr lang="en-US" altLang="zh-CN" sz="16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780302" y="1208923"/>
          <a:ext cx="5106898" cy="400685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7219"/>
                <a:gridCol w="758416"/>
                <a:gridCol w="838490"/>
                <a:gridCol w="1453573"/>
                <a:gridCol w="666750"/>
                <a:gridCol w="552450"/>
              </a:tblGrid>
              <a:tr h="5130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教学环节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【</a:t>
                      </a: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</a:rPr>
                        <a:t>Five Steps</a:t>
                      </a: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】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教学任务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任务描述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课堂时间（</a:t>
                      </a: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分钟）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</a:rPr>
                        <a:t>1252</a:t>
                      </a:r>
                      <a:r>
                        <a:rPr lang="zh-CN" sz="900" kern="100" dirty="0">
                          <a:solidFill>
                            <a:schemeClr val="tx1"/>
                          </a:solidFill>
                          <a:effectLst/>
                        </a:rPr>
                        <a:t>解释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1404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智慧启迪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【</a:t>
                      </a:r>
                      <a:r>
                        <a:rPr lang="en-US" sz="900" kern="100">
                          <a:effectLst/>
                        </a:rPr>
                        <a:t>START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b="1" kern="100" dirty="0">
                          <a:solidFill>
                            <a:schemeClr val="tx1"/>
                          </a:solidFill>
                          <a:effectLst/>
                        </a:rPr>
                        <a:t>课标为本下的激趣导入，目标定向。</a:t>
                      </a:r>
                      <a:endParaRPr lang="zh-CN" sz="105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effectLst/>
                        </a:rPr>
                        <a:t>本环节是引和导，是课堂起（启）点，点燃求知欲，是课堂的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前奏</a:t>
                      </a:r>
                      <a:r>
                        <a:rPr lang="zh-CN" sz="900" kern="100" dirty="0">
                          <a:effectLst/>
                        </a:rPr>
                        <a:t>。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4</a:t>
                      </a:r>
                      <a:r>
                        <a:rPr lang="zh-CN" sz="900" kern="100">
                          <a:effectLst/>
                        </a:rPr>
                        <a:t>分钟</a:t>
                      </a:r>
                      <a:endParaRPr lang="zh-CN" sz="1050" kern="10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【</a:t>
                      </a:r>
                      <a:r>
                        <a:rPr lang="en-US" sz="900" kern="100">
                          <a:effectLst/>
                        </a:rPr>
                        <a:t>10%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92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8326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智慧萌芽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【</a:t>
                      </a:r>
                      <a:r>
                        <a:rPr lang="en-US" sz="900" kern="100">
                          <a:effectLst/>
                        </a:rPr>
                        <a:t>SOLO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b="1" kern="100" dirty="0">
                          <a:solidFill>
                            <a:schemeClr val="tx1"/>
                          </a:solidFill>
                          <a:effectLst/>
                        </a:rPr>
                        <a:t>任务驱动下的多元引领，自主学习。</a:t>
                      </a:r>
                      <a:endParaRPr lang="zh-CN" sz="105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effectLst/>
                        </a:rPr>
                        <a:t>本环节是学和思，学生在多元引领下独（读）学深思，是学生的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独奏</a:t>
                      </a:r>
                      <a:r>
                        <a:rPr lang="zh-CN" sz="900" kern="100" dirty="0">
                          <a:effectLst/>
                        </a:rPr>
                        <a:t>。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8</a:t>
                      </a:r>
                      <a:r>
                        <a:rPr lang="zh-CN" sz="900" kern="100">
                          <a:effectLst/>
                        </a:rPr>
                        <a:t>分钟【</a:t>
                      </a:r>
                      <a:r>
                        <a:rPr lang="en-US" sz="900" kern="100">
                          <a:effectLst/>
                        </a:rPr>
                        <a:t>20%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92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94055"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智慧共生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【</a:t>
                      </a:r>
                      <a:r>
                        <a:rPr lang="en-US" sz="800" kern="100" cap="all">
                          <a:effectLst/>
                        </a:rPr>
                        <a:t>sapiential tutti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b="1" kern="100" dirty="0">
                          <a:solidFill>
                            <a:schemeClr val="tx1"/>
                          </a:solidFill>
                          <a:effectLst/>
                        </a:rPr>
                        <a:t>团队协作下的合作探究，个性展示。</a:t>
                      </a:r>
                      <a:endParaRPr lang="zh-CN" sz="105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effectLst/>
                        </a:rPr>
                        <a:t>本环节是议和展，小组讨论，激情展示，思维的碰撞，智慧的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合奏</a:t>
                      </a:r>
                      <a:r>
                        <a:rPr lang="zh-CN" sz="900" kern="100" dirty="0">
                          <a:effectLst/>
                        </a:rPr>
                        <a:t>。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20</a:t>
                      </a:r>
                      <a:r>
                        <a:rPr lang="zh-CN" sz="900" kern="100">
                          <a:effectLst/>
                        </a:rPr>
                        <a:t>分钟【</a:t>
                      </a:r>
                      <a:r>
                        <a:rPr lang="en-US" sz="900" kern="100">
                          <a:effectLst/>
                        </a:rPr>
                        <a:t>50%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25146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5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69290"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智慧发展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【</a:t>
                      </a:r>
                      <a:r>
                        <a:rPr lang="en-US" sz="750" kern="100" cap="all">
                          <a:effectLst/>
                        </a:rPr>
                        <a:t>symphony</a:t>
                      </a:r>
                      <a:r>
                        <a:rPr lang="zh-CN" sz="900" kern="100" cap="all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b="1" kern="100" dirty="0">
                          <a:solidFill>
                            <a:schemeClr val="tx1"/>
                          </a:solidFill>
                          <a:effectLst/>
                        </a:rPr>
                        <a:t>教师主导下的点拨释疑，总结思变。</a:t>
                      </a:r>
                      <a:endParaRPr lang="zh-CN" sz="105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 dirty="0">
                          <a:effectLst/>
                        </a:rPr>
                        <a:t> </a:t>
                      </a:r>
                      <a:r>
                        <a:rPr lang="zh-CN" sz="900" kern="100" dirty="0">
                          <a:effectLst/>
                        </a:rPr>
                        <a:t>本环节是讲和评，讲是精讲，评是点睛，是师生的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交响</a:t>
                      </a:r>
                      <a:r>
                        <a:rPr lang="zh-CN" sz="900" kern="100" dirty="0">
                          <a:effectLst/>
                        </a:rPr>
                        <a:t>。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  <a:tc vMerge="1">
                  <a:tcPr/>
                </a:tc>
              </a:tr>
              <a:tr h="833120"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>
                          <a:effectLst/>
                        </a:rPr>
                        <a:t>智慧生成（创造）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effectLst/>
                        </a:rPr>
                        <a:t>【</a:t>
                      </a:r>
                      <a:r>
                        <a:rPr lang="en-US" sz="650" kern="100" cap="all" dirty="0">
                          <a:effectLst/>
                        </a:rPr>
                        <a:t>sublimation</a:t>
                      </a:r>
                      <a:r>
                        <a:rPr lang="zh-CN" sz="900" kern="100" cap="all" dirty="0">
                          <a:effectLst/>
                        </a:rPr>
                        <a:t>】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b="1" kern="100" dirty="0">
                          <a:solidFill>
                            <a:schemeClr val="tx1"/>
                          </a:solidFill>
                          <a:effectLst/>
                        </a:rPr>
                        <a:t>科学评价下的反馈训练，综合创新。</a:t>
                      </a:r>
                      <a:endParaRPr lang="zh-CN" sz="105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900" kern="100" dirty="0">
                          <a:effectLst/>
                        </a:rPr>
                        <a:t>本环节是检和用，检测反馈，巩固迁移，学以致用，拓展创新，是课堂的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尾声</a:t>
                      </a:r>
                      <a:r>
                        <a:rPr lang="zh-CN" sz="900" kern="100" dirty="0">
                          <a:effectLst/>
                        </a:rPr>
                        <a:t>，是智慧的</a:t>
                      </a:r>
                      <a:r>
                        <a:rPr lang="zh-CN" sz="900" b="1" kern="100" dirty="0">
                          <a:solidFill>
                            <a:srgbClr val="C00000"/>
                          </a:solidFill>
                          <a:effectLst/>
                        </a:rPr>
                        <a:t>升华</a:t>
                      </a:r>
                      <a:r>
                        <a:rPr lang="zh-CN" sz="900" kern="100" dirty="0">
                          <a:effectLst/>
                        </a:rPr>
                        <a:t>。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>
                          <a:effectLst/>
                        </a:rPr>
                        <a:t>8</a:t>
                      </a:r>
                      <a:r>
                        <a:rPr lang="zh-CN" sz="900" kern="100">
                          <a:effectLst/>
                        </a:rPr>
                        <a:t>分钟【</a:t>
                      </a:r>
                      <a:r>
                        <a:rPr lang="en-US" sz="900" kern="100">
                          <a:effectLst/>
                        </a:rPr>
                        <a:t>20%</a:t>
                      </a:r>
                      <a:r>
                        <a:rPr lang="zh-CN" sz="900" kern="100">
                          <a:effectLst/>
                        </a:rPr>
                        <a:t>】</a:t>
                      </a:r>
                      <a:endParaRPr lang="zh-CN" sz="105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413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kern="100" dirty="0">
                          <a:effectLst/>
                        </a:rPr>
                        <a:t>2</a:t>
                      </a:r>
                      <a:endParaRPr lang="zh-CN" sz="105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56527" y="6450601"/>
            <a:ext cx="2198662" cy="25424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1" name="文本框 49"/>
          <p:cNvSpPr txBox="1"/>
          <p:nvPr/>
        </p:nvSpPr>
        <p:spPr>
          <a:xfrm>
            <a:off x="2557852" y="5932559"/>
            <a:ext cx="6266217" cy="599540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000" dirty="0"/>
              <a:t>1252-SMART</a:t>
            </a:r>
            <a:r>
              <a:rPr lang="zh-CN" altLang="zh-CN" sz="2000" dirty="0"/>
              <a:t>（智慧）课堂教研管理模式解读</a:t>
            </a:r>
            <a:endParaRPr lang="zh-CN" sz="140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1900052" y="1359664"/>
          <a:ext cx="8599385" cy="3865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54205" y="2121310"/>
            <a:ext cx="4213013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整合多平台构建“</a:t>
            </a:r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sz="1200" dirty="0"/>
              <a:t>”</a:t>
            </a:r>
            <a:r>
              <a:rPr lang="zh-CN" altLang="en-US" sz="1200" dirty="0"/>
              <a:t>系列实用的教育教学资源库和运用平台</a:t>
            </a:r>
            <a:endParaRPr lang="zh-CN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5998" y="3174622"/>
            <a:ext cx="28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-----------------</a:t>
            </a:r>
            <a:r>
              <a:rPr lang="zh-CN" altLang="en-US" sz="1200" dirty="0"/>
              <a:t>建设好</a:t>
            </a:r>
            <a:r>
              <a:rPr lang="en-US" altLang="zh-CN" sz="2000" b="1" dirty="0">
                <a:solidFill>
                  <a:srgbClr val="C00000"/>
                </a:solidFill>
              </a:rPr>
              <a:t>2</a:t>
            </a:r>
            <a:r>
              <a:rPr lang="zh-CN" altLang="en-US" sz="1200" dirty="0"/>
              <a:t>个课堂</a:t>
            </a:r>
            <a:r>
              <a:rPr lang="en-US" altLang="zh-CN" sz="1200" dirty="0"/>
              <a:t>------------------</a:t>
            </a:r>
            <a:endParaRPr lang="zh-CN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690977" y="5081740"/>
            <a:ext cx="9326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---------------------------------------------------------</a:t>
            </a:r>
            <a:r>
              <a:rPr lang="zh-CN" altLang="en-US" sz="1200" dirty="0"/>
              <a:t>夯实基础，</a:t>
            </a:r>
            <a:r>
              <a:rPr lang="zh-CN" altLang="zh-CN" sz="1200" b="1" dirty="0"/>
              <a:t>以校本建设为突破口</a:t>
            </a:r>
            <a:r>
              <a:rPr lang="zh-CN" altLang="en-US" sz="1200" dirty="0"/>
              <a:t>潜心打造</a:t>
            </a:r>
            <a:r>
              <a:rPr lang="en-US" altLang="zh-CN" b="1" dirty="0">
                <a:solidFill>
                  <a:srgbClr val="C00000"/>
                </a:solidFill>
              </a:rPr>
              <a:t>5</a:t>
            </a:r>
            <a:r>
              <a:rPr lang="zh-CN" altLang="en-US" sz="1200" dirty="0"/>
              <a:t>大配套模块</a:t>
            </a:r>
            <a:r>
              <a:rPr lang="en-US" altLang="zh-CN" sz="1200" dirty="0"/>
              <a:t>-------------------------------------------------------------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956964" y="5421079"/>
            <a:ext cx="689956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实现</a:t>
            </a:r>
            <a:r>
              <a:rPr lang="en-US" altLang="zh-CN" dirty="0"/>
              <a:t>2</a:t>
            </a:r>
            <a:r>
              <a:rPr lang="zh-CN" altLang="en-US" dirty="0"/>
              <a:t>个目标：深度课改  智慧教育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7728"/>
            <a:ext cx="1925105" cy="150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994741" y="6450602"/>
            <a:ext cx="206044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1" name="文本框 49">
            <a:hlinkClick r:id="rId2" action="ppaction://hlinksldjump"/>
          </p:cNvPr>
          <p:cNvSpPr txBox="1"/>
          <p:nvPr/>
        </p:nvSpPr>
        <p:spPr>
          <a:xfrm>
            <a:off x="7380661" y="2856804"/>
            <a:ext cx="3542764" cy="114439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/>
            <a:r>
              <a:rPr lang="zh-CN" altLang="zh-CN" sz="2000" b="1" dirty="0"/>
              <a:t>以</a:t>
            </a:r>
            <a:r>
              <a:rPr lang="en-US" altLang="zh-CN" sz="2000" b="1" dirty="0"/>
              <a:t>1252-SMART</a:t>
            </a:r>
            <a:r>
              <a:rPr lang="zh-CN" altLang="zh-CN" sz="2000" b="1" dirty="0"/>
              <a:t>（ 智慧）课堂</a:t>
            </a:r>
            <a:r>
              <a:rPr lang="en-US" altLang="zh-CN" sz="2000" b="1" dirty="0"/>
              <a:t>5</a:t>
            </a:r>
            <a:r>
              <a:rPr lang="zh-CN" altLang="zh-CN" sz="2000" b="1" dirty="0"/>
              <a:t>大环节为出发点，夯实基础</a:t>
            </a:r>
            <a:r>
              <a:rPr lang="zh-CN" altLang="en-US" sz="2000" b="1" dirty="0"/>
              <a:t>，</a:t>
            </a:r>
            <a:r>
              <a:rPr lang="zh-CN" altLang="zh-CN" sz="2000" b="1" dirty="0"/>
              <a:t>以校本建设为突破口潜心打造</a:t>
            </a:r>
            <a:r>
              <a:rPr lang="en-US" altLang="zh-CN" sz="2000" b="1" dirty="0"/>
              <a:t>5</a:t>
            </a:r>
            <a:r>
              <a:rPr lang="zh-CN" altLang="zh-CN" sz="2000" b="1" dirty="0"/>
              <a:t>大配套资源模块</a:t>
            </a:r>
            <a:endParaRPr lang="zh-CN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6358298" y="1134856"/>
            <a:ext cx="4265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97013" y="980481"/>
          <a:ext cx="6241294" cy="481055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{E8B1032C-EA38-4F05-BA0D-38AFFFC7BED3}</a:tableStyleId>
              </a:tblPr>
              <a:tblGrid>
                <a:gridCol w="766770"/>
                <a:gridCol w="1116280"/>
                <a:gridCol w="1864426"/>
                <a:gridCol w="997528"/>
                <a:gridCol w="1496290"/>
              </a:tblGrid>
              <a:tr h="460905">
                <a:tc gridSpan="5">
                  <a:txBody>
                    <a:bodyPr/>
                    <a:lstStyle/>
                    <a:p>
                      <a:pPr indent="255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1252-SMART</a:t>
                      </a:r>
                      <a:r>
                        <a:rPr lang="zh-CN" sz="1400" kern="100" dirty="0">
                          <a:effectLst/>
                        </a:rPr>
                        <a:t>（智慧）课堂配套教育资源及校外教育补救拓展资源建设</a:t>
                      </a:r>
                      <a:endParaRPr lang="zh-CN" sz="14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63137">
                <a:tc>
                  <a:txBody>
                    <a:bodyPr/>
                    <a:lstStyle/>
                    <a:p>
                      <a:pPr indent="255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教学环节</a:t>
                      </a:r>
                      <a:endParaRPr lang="zh-CN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配套资源模块</a:t>
                      </a:r>
                      <a:endParaRPr lang="zh-CN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资源性质</a:t>
                      </a:r>
                      <a:endParaRPr lang="zh-CN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255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参与学科</a:t>
                      </a:r>
                      <a:endParaRPr lang="zh-CN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</a:tr>
              <a:tr h="456738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校内</a:t>
                      </a:r>
                      <a:endParaRPr lang="zh-CN" sz="1400" kern="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（高效）</a:t>
                      </a:r>
                      <a:endParaRPr lang="zh-CN" sz="1400" kern="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课堂</a:t>
                      </a:r>
                      <a:endParaRPr lang="zh-CN" sz="14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智慧启迪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智慧课堂导入案例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导入微课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全部学科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  <a:tr h="565814">
                <a:tc vMerge="1">
                  <a:tcPr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智慧萌芽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精品微课</a:t>
                      </a:r>
                      <a:r>
                        <a:rPr 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</a:t>
                      </a: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学生学案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微视频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校本建设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重点是中考科目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  <a:tr h="439263">
                <a:tc vMerge="1">
                  <a:tcPr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智慧共生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学生小组合作案例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集体教案 特色校本</a:t>
                      </a:r>
                      <a:r>
                        <a:rPr 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/</a:t>
                      </a: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班本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操作案例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 rowSpan="2"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全部学科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 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  <a:tr h="417764">
                <a:tc vMerge="1">
                  <a:tcPr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智慧发展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629392">
                <a:tc vMerge="1">
                  <a:tcPr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智慧生成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（创造）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科学评价和反馈案例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评价方案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大数据运用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重点是中考科目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  <a:tr h="73627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校外</a:t>
                      </a:r>
                      <a:endParaRPr lang="zh-CN" sz="1400" kern="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（网络）</a:t>
                      </a:r>
                      <a:endParaRPr lang="zh-CN" sz="1400" kern="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课堂</a:t>
                      </a:r>
                      <a:endParaRPr lang="zh-CN" sz="14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翻转补救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系列校本配套微课程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系列校本配套辅导教程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微视频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小程序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重点是中考科目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  <a:tr h="641268">
                <a:tc vMerge="1">
                  <a:tcPr/>
                </a:tc>
                <a:tc>
                  <a:txBody>
                    <a:bodyPr/>
                    <a:lstStyle/>
                    <a:p>
                      <a:pPr indent="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慕课拓展</a:t>
                      </a:r>
                      <a:endParaRPr lang="zh-CN" sz="1200" kern="10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能力</a:t>
                      </a:r>
                      <a:r>
                        <a:rPr 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/</a:t>
                      </a: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视野拓展</a:t>
                      </a:r>
                      <a:endParaRPr lang="en-US" alt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微课程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学生课外阅读教程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微视频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校本教材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小程序</a:t>
                      </a:r>
                      <a:endParaRPr lang="zh-CN" alt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  <a:tc>
                  <a:txBody>
                    <a:bodyPr/>
                    <a:lstStyle/>
                    <a:p>
                      <a:pPr indent="95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全部学科</a:t>
                      </a:r>
                      <a:endParaRPr lang="zh-CN" sz="1200" kern="100" dirty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marL="50860" marR="50860" marT="0" marB="0" anchor="ctr"/>
                </a:tc>
              </a:tr>
            </a:tbl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7597404" y="4259284"/>
            <a:ext cx="35416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223916" y="4370121"/>
            <a:ext cx="35416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5" name="TextBox 736"/>
          <p:cNvSpPr/>
          <p:nvPr/>
        </p:nvSpPr>
        <p:spPr>
          <a:xfrm>
            <a:off x="9813851" y="6450602"/>
            <a:ext cx="224133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kumimoji="0" lang="zh-CN" altLang="en-US" sz="105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kumimoji="0" lang="zh-CN" altLang="en-US" sz="105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1">
                <a:ln>
                  <a:noFill/>
                </a:ln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造字工房悦黑演示版常规体" pitchFamily="50" charset="-122"/>
                <a:ea typeface="造字工房悦黑演示版常规体" pitchFamily="50" charset="-122"/>
                <a:cs typeface="+mn-cs"/>
                <a:sym typeface="微软雅黑" panose="020B0503020204020204" pitchFamily="34" charset="-122"/>
              </a:rPr>
              <a:t> 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造字工房悦黑演示版常规体" pitchFamily="50" charset="-122"/>
                <a:ea typeface="造字工房悦黑演示版常规体" pitchFamily="50" charset="-122"/>
                <a:cs typeface="+mn-cs"/>
              </a:rPr>
              <a:t>重塑课堂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造字工房悦黑演示版常规体" pitchFamily="50" charset="-122"/>
              <a:ea typeface="造字工房悦黑演示版常规体" pitchFamily="50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观念</a:t>
            </a:r>
            <a:r>
              <a:rPr kumimoji="0" lang="zh-CN" altLang="zh-CN" sz="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●</a:t>
            </a:r>
            <a:r>
              <a:rPr kumimoji="0" lang="zh-CN" altLang="zh-CN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技术</a:t>
            </a:r>
            <a:r>
              <a:rPr kumimoji="0" lang="zh-CN" altLang="zh-CN" sz="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●</a:t>
            </a:r>
            <a:r>
              <a:rPr kumimoji="0" lang="zh-CN" altLang="zh-CN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行为</a:t>
            </a:r>
            <a:endParaRPr kumimoji="0" lang="en-US" altLang="zh-CN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9" name="文本框 49">
            <a:hlinkClick r:id="rId2" action="ppaction://hlinksldjump"/>
          </p:cNvPr>
          <p:cNvSpPr txBox="1"/>
          <p:nvPr/>
        </p:nvSpPr>
        <p:spPr>
          <a:xfrm>
            <a:off x="1939826" y="5060135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课题开展取得的成绩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55" y="1780943"/>
            <a:ext cx="1816925" cy="2592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80" y="1806830"/>
            <a:ext cx="1841834" cy="2566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444" y="1759870"/>
            <a:ext cx="1848030" cy="2613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45" y="1751394"/>
            <a:ext cx="1877401" cy="262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14" y="1806830"/>
            <a:ext cx="1827331" cy="2566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直接连接符 10"/>
          <p:cNvCxnSpPr/>
          <p:nvPr/>
        </p:nvCxnSpPr>
        <p:spPr>
          <a:xfrm>
            <a:off x="1009403" y="4678878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692217" y="4805548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07526" y="6450601"/>
            <a:ext cx="2347663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1" name="文本框 49">
            <a:hlinkClick r:id="rId2" action="ppaction://hlinksldjump"/>
          </p:cNvPr>
          <p:cNvSpPr txBox="1"/>
          <p:nvPr/>
        </p:nvSpPr>
        <p:spPr>
          <a:xfrm>
            <a:off x="2074047" y="5996596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zh-CN" sz="2000" b="1" dirty="0"/>
              <a:t>智慧启迪</a:t>
            </a:r>
            <a:r>
              <a:rPr lang="zh-CN" altLang="en-US" sz="2000" b="1" dirty="0"/>
              <a:t>：</a:t>
            </a:r>
            <a:r>
              <a:rPr lang="zh-CN" altLang="zh-CN" sz="2000" b="1" dirty="0"/>
              <a:t>智慧课堂导入案例</a:t>
            </a:r>
            <a:endParaRPr lang="zh-CN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6358298" y="1134856"/>
            <a:ext cx="4265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08" y="871268"/>
            <a:ext cx="4584171" cy="2869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44" y="2799050"/>
            <a:ext cx="4659263" cy="3004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323" y="1238862"/>
            <a:ext cx="6263974" cy="4244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9543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994741" y="6450602"/>
            <a:ext cx="206044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1" name="文本框 49">
            <a:hlinkClick r:id="rId2" action="ppaction://hlinksldjump"/>
          </p:cNvPr>
          <p:cNvSpPr txBox="1"/>
          <p:nvPr/>
        </p:nvSpPr>
        <p:spPr>
          <a:xfrm>
            <a:off x="2074047" y="5996596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zh-CN" sz="2000" b="1" dirty="0"/>
              <a:t>智慧萌芽</a:t>
            </a:r>
            <a:r>
              <a:rPr lang="en-US" altLang="zh-CN" sz="2000" b="1" dirty="0"/>
              <a:t>     </a:t>
            </a:r>
            <a:r>
              <a:rPr lang="zh-CN" altLang="zh-CN" sz="2000" dirty="0"/>
              <a:t>精品微课</a:t>
            </a:r>
            <a:r>
              <a:rPr lang="en-US" altLang="zh-CN" sz="2000" dirty="0"/>
              <a:t> +</a:t>
            </a:r>
            <a:r>
              <a:rPr lang="zh-CN" altLang="zh-CN" sz="2000" dirty="0"/>
              <a:t>学生学案</a:t>
            </a:r>
            <a:r>
              <a:rPr lang="en-US" altLang="zh-CN" sz="2000" dirty="0"/>
              <a:t>  </a:t>
            </a:r>
            <a:endParaRPr lang="zh-CN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6358298" y="1134856"/>
            <a:ext cx="4265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917" y="3455987"/>
            <a:ext cx="3450291" cy="227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6" y="863700"/>
            <a:ext cx="7336224" cy="489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917" y="1008035"/>
            <a:ext cx="3450291" cy="2304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21525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24484" y="6450602"/>
            <a:ext cx="2230705" cy="25854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58298" y="1134856"/>
            <a:ext cx="4265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78" y="272878"/>
            <a:ext cx="5493080" cy="3696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4" y="1873577"/>
            <a:ext cx="5663714" cy="38224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1" y="3270030"/>
            <a:ext cx="5205414" cy="35181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853" y="272877"/>
            <a:ext cx="3422210" cy="2402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61" y="1327357"/>
            <a:ext cx="3838180" cy="2696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788" y="1577685"/>
            <a:ext cx="2291613" cy="160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61" y="2826174"/>
            <a:ext cx="1549297" cy="219455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98" y="4183865"/>
            <a:ext cx="1410032" cy="2011687"/>
          </a:xfrm>
          <a:prstGeom prst="rect">
            <a:avLst/>
          </a:prstGeom>
        </p:spPr>
      </p:pic>
      <p:sp>
        <p:nvSpPr>
          <p:cNvPr id="41" name="文本框 49">
            <a:hlinkClick r:id="rId10" action="ppaction://hlinksldjump"/>
          </p:cNvPr>
          <p:cNvSpPr txBox="1"/>
          <p:nvPr/>
        </p:nvSpPr>
        <p:spPr>
          <a:xfrm>
            <a:off x="1857157" y="6176416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zh-CN" sz="2000" b="1" dirty="0"/>
              <a:t>智慧共生</a:t>
            </a:r>
            <a:r>
              <a:rPr lang="en-US" altLang="zh-CN" sz="2000" b="1" dirty="0"/>
              <a:t> </a:t>
            </a:r>
            <a:r>
              <a:rPr lang="zh-CN" altLang="zh-CN" sz="2000" b="1" dirty="0"/>
              <a:t>智慧</a:t>
            </a:r>
            <a:r>
              <a:rPr lang="zh-CN" altLang="en-US" sz="2000" b="1" dirty="0"/>
              <a:t>发展：</a:t>
            </a:r>
            <a:r>
              <a:rPr lang="zh-CN" altLang="zh-CN" sz="2000" dirty="0"/>
              <a:t>学生小组合作案例</a:t>
            </a:r>
            <a:r>
              <a:rPr lang="en-US" altLang="zh-CN" sz="2000" dirty="0"/>
              <a:t>   </a:t>
            </a:r>
            <a:r>
              <a:rPr lang="zh-CN" altLang="zh-CN" sz="2000" dirty="0"/>
              <a:t>集体教案 特色校本</a:t>
            </a:r>
            <a:r>
              <a:rPr lang="en-US" altLang="zh-CN" sz="2000" dirty="0"/>
              <a:t>/</a:t>
            </a:r>
            <a:r>
              <a:rPr lang="zh-CN" altLang="zh-CN" sz="2000" dirty="0"/>
              <a:t>班本</a:t>
            </a:r>
            <a:endParaRPr lang="zh-CN" altLang="zh-CN" sz="2000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571" y="3593245"/>
            <a:ext cx="3007004" cy="2103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21525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824484" y="6450602"/>
            <a:ext cx="2230705" cy="25854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58298" y="1134856"/>
            <a:ext cx="4265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0" b="95172" l="3209" r="98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06" y="474908"/>
            <a:ext cx="9857930" cy="518595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56819" y="5279173"/>
            <a:ext cx="10802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江油实验学校云帆课程系列校本，覆盖语文、数学、英语、物理、化学、道德与法治、历史、地理、生物</a:t>
            </a:r>
            <a:endParaRPr lang="en-US" altLang="zh-CN" dirty="0"/>
          </a:p>
          <a:p>
            <a:pPr algn="ctr"/>
            <a:r>
              <a:rPr lang="zh-CN" altLang="en-US" dirty="0"/>
              <a:t>外教口语、英语听说、艺术、创客教育系列</a:t>
            </a:r>
            <a:r>
              <a:rPr lang="en-US" altLang="zh-CN" dirty="0"/>
              <a:t>2019</a:t>
            </a:r>
            <a:r>
              <a:rPr lang="zh-CN" altLang="en-US" dirty="0"/>
              <a:t>版（上下册），</a:t>
            </a:r>
            <a:r>
              <a:rPr lang="en-US" altLang="zh-CN" dirty="0"/>
              <a:t>2020</a:t>
            </a:r>
            <a:r>
              <a:rPr lang="zh-CN" altLang="en-US" dirty="0"/>
              <a:t>版（上册），逾</a:t>
            </a:r>
            <a:r>
              <a:rPr lang="en-US" altLang="zh-CN" dirty="0"/>
              <a:t>60</a:t>
            </a:r>
            <a:r>
              <a:rPr lang="zh-CN" altLang="en-US" dirty="0"/>
              <a:t>套。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81953" y="6450602"/>
            <a:ext cx="2273236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9" name="文本框 49">
            <a:hlinkClick r:id="rId2" action="ppaction://hlinksldjump"/>
          </p:cNvPr>
          <p:cNvSpPr txBox="1"/>
          <p:nvPr/>
        </p:nvSpPr>
        <p:spPr>
          <a:xfrm>
            <a:off x="1857157" y="6176416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en-US" sz="2000" b="1" dirty="0"/>
              <a:t>智慧生成（创造） 评价案例</a:t>
            </a:r>
            <a:endParaRPr lang="zh-CN" altLang="en-US" sz="20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93" y="1081445"/>
            <a:ext cx="5681105" cy="3941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81" y="2450170"/>
            <a:ext cx="4472391" cy="3117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16" y="418201"/>
            <a:ext cx="5394653" cy="377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noFill/>
          <a:ln w="9525">
            <a:noFill/>
            <a:miter/>
          </a:ln>
          <a:scene3d>
            <a:camera prst="orthographicFront"/>
            <a:lightRig rig="threePt" dir="t">
              <a:rot lat="0" lon="0" rev="9600000"/>
            </a:lightRig>
          </a:scene3d>
        </p:spPr>
      </p:pic>
      <p:sp>
        <p:nvSpPr>
          <p:cNvPr id="5125" name="TextBox 736"/>
          <p:cNvSpPr/>
          <p:nvPr/>
        </p:nvSpPr>
        <p:spPr>
          <a:xfrm>
            <a:off x="9718158" y="6450602"/>
            <a:ext cx="2337031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7" name="文本框 82"/>
          <p:cNvSpPr txBox="1"/>
          <p:nvPr/>
        </p:nvSpPr>
        <p:spPr>
          <a:xfrm>
            <a:off x="8824069" y="1359664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49" y="1842532"/>
            <a:ext cx="3299379" cy="257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 descr="捕获"/>
          <p:cNvPicPr/>
          <p:nvPr/>
        </p:nvPicPr>
        <p:blipFill>
          <a:blip r:embed="rId3"/>
          <a:srcRect l="20660" t="5515" r="8081" b="8455"/>
          <a:stretch>
            <a:fillRect/>
          </a:stretch>
        </p:blipFill>
        <p:spPr>
          <a:xfrm>
            <a:off x="4679540" y="1164478"/>
            <a:ext cx="6737311" cy="4226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文本框 49">
            <a:hlinkClick r:id="rId4" action="ppaction://hlinksldjump"/>
          </p:cNvPr>
          <p:cNvSpPr txBox="1"/>
          <p:nvPr/>
        </p:nvSpPr>
        <p:spPr>
          <a:xfrm>
            <a:off x="1857157" y="6176416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en-US" sz="2000" b="1" dirty="0"/>
              <a:t>基于</a:t>
            </a:r>
            <a:r>
              <a:rPr lang="en-US" altLang="zh-CN" sz="2000" b="1" dirty="0"/>
              <a:t>1252</a:t>
            </a:r>
            <a:r>
              <a:rPr lang="zh-CN" altLang="en-US" sz="2000" b="1" dirty="0"/>
              <a:t>模式下的管理探索</a:t>
            </a:r>
            <a:endParaRPr lang="zh-CN" altLang="zh-CN" sz="2000" dirty="0"/>
          </a:p>
        </p:txBody>
      </p:sp>
      <p:sp>
        <p:nvSpPr>
          <p:cNvPr id="12" name="文本框 49"/>
          <p:cNvSpPr txBox="1"/>
          <p:nvPr/>
        </p:nvSpPr>
        <p:spPr>
          <a:xfrm>
            <a:off x="-2" y="4568658"/>
            <a:ext cx="4488875" cy="1158875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n-US" sz="1400" b="1" kern="100" dirty="0">
                <a:effectLst/>
                <a:latin typeface="微软雅黑" panose="020B0503020204020204" pitchFamily="34" charset="-122"/>
                <a:ea typeface="宋体" panose="02010600030101010101" pitchFamily="2" charset="-122"/>
                <a:cs typeface="微软雅黑" panose="020B0503020204020204" pitchFamily="34" charset="-122"/>
              </a:rPr>
              <a:t>1252-SMART</a:t>
            </a:r>
            <a:r>
              <a:rPr lang="zh-CN" sz="1400" b="1" kern="100" dirty="0">
                <a:effectLst/>
                <a:latin typeface="Times New Roman" panose="02020603050405020304"/>
                <a:ea typeface="微软雅黑" panose="020B0503020204020204" pitchFamily="34" charset="-122"/>
                <a:cs typeface="微软雅黑" panose="020B0503020204020204" pitchFamily="34" charset="-122"/>
              </a:rPr>
              <a:t>（智慧）课堂初中教学模式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n-US" sz="105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宋体" panose="02010600030101010101" pitchFamily="2" charset="-122"/>
                <a:cs typeface="宋体" panose="02010600030101010101" pitchFamily="2" charset="-122"/>
              </a:rPr>
              <a:t>pecific School 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Modules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nd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R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egular On-line </a:t>
            </a:r>
            <a:r>
              <a:rPr lang="en-US" sz="10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T</a:t>
            </a:r>
            <a:r>
              <a:rPr lang="en-US" sz="900" b="1" i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eaching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kern="100" dirty="0">
                <a:solidFill>
                  <a:srgbClr val="974706"/>
                </a:solidFill>
                <a:effectLst/>
                <a:latin typeface="Times New Roman" panose="02020603050405020304"/>
                <a:ea typeface="仿宋" panose="02010609060101010101" pitchFamily="49" charset="-122"/>
                <a:cs typeface="仿宋" panose="02010609060101010101" pitchFamily="49" charset="-122"/>
              </a:rPr>
              <a:t>精准课堂模块 配套网络教育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en-US" sz="900" b="1" kern="100" dirty="0">
                <a:solidFill>
                  <a:srgbClr val="000000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rPr>
              <a:t> </a:t>
            </a:r>
            <a:endParaRPr lang="zh-CN" sz="1050" kern="100" dirty="0">
              <a:effectLst/>
              <a:latin typeface="Times New Roman" panose="020206030504050203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-2" y="-1082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5" name="TextBox 736"/>
          <p:cNvSpPr/>
          <p:nvPr/>
        </p:nvSpPr>
        <p:spPr>
          <a:xfrm>
            <a:off x="9813851" y="6450602"/>
            <a:ext cx="2241338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sp>
        <p:nvSpPr>
          <p:cNvPr id="18" name="文本框 83"/>
          <p:cNvSpPr txBox="1"/>
          <p:nvPr/>
        </p:nvSpPr>
        <p:spPr>
          <a:xfrm>
            <a:off x="8403024" y="1936644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9" name="文本框 49">
            <a:hlinkClick r:id="rId2" action="ppaction://hlinksldjump"/>
          </p:cNvPr>
          <p:cNvSpPr txBox="1"/>
          <p:nvPr/>
        </p:nvSpPr>
        <p:spPr>
          <a:xfrm>
            <a:off x="2212298" y="5948592"/>
            <a:ext cx="8043906" cy="611722"/>
          </a:xfrm>
          <a:prstGeom prst="rect">
            <a:avLst/>
          </a:prstGeom>
          <a:noFill/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upright="1"/>
          <a:lstStyle/>
          <a:p>
            <a:pPr algn="ctr" fontAlgn="ctr"/>
            <a:r>
              <a:rPr lang="zh-CN" altLang="en-US" sz="2000" b="1" dirty="0"/>
              <a:t>平台建设</a:t>
            </a:r>
            <a:endParaRPr lang="zh-CN" altLang="zh-CN" sz="2000" b="1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1081190" y="5582645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670952" y="5719948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20" y="1680735"/>
            <a:ext cx="7279018" cy="31133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07" y="1156274"/>
            <a:ext cx="1824479" cy="395303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25966" y="5229963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在线教育平台（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H5 +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小程序）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34251" y="5243735"/>
            <a:ext cx="378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教科研管理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资源平台（互动网站）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00" name="Picture 5" descr="E:\2013.3.28\2014\shutterstock_93559594.jpg"/>
          <p:cNvPicPr>
            <a:picLocks noChangeAspect="1"/>
          </p:cNvPicPr>
          <p:nvPr/>
        </p:nvPicPr>
        <p:blipFill>
          <a:blip r:embed="rId1"/>
          <a:srcRect l="693" t="3844" r="3870" b="719"/>
          <a:stretch>
            <a:fillRect/>
          </a:stretch>
        </p:blipFill>
        <p:spPr>
          <a:xfrm>
            <a:off x="0" y="-1082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5" name="TextBox 736"/>
          <p:cNvSpPr/>
          <p:nvPr/>
        </p:nvSpPr>
        <p:spPr>
          <a:xfrm>
            <a:off x="9781953" y="6450602"/>
            <a:ext cx="2273236" cy="253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lvl="0" algn="ctr" fontAlgn="base"/>
            <a:r>
              <a:rPr lang="en-US" altLang="zh-CN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1252-SMART(</a:t>
            </a:r>
            <a:r>
              <a:rPr lang="zh-CN" altLang="en-US" sz="1050" b="1" strike="noStrike" noProof="1">
                <a:solidFill>
                  <a:schemeClr val="tx1"/>
                </a:solidFill>
                <a:latin typeface="方正行黑简体" panose="02000000000000000000" charset="-122"/>
                <a:ea typeface="方正粗宋简体" panose="03000509000000000000" charset="-122"/>
                <a:cs typeface="+mn-ea"/>
                <a:sym typeface="Adobe Gothic Std B" panose="020B0800000000000000" pitchFamily="2" charset="-128"/>
              </a:rPr>
              <a:t>智慧）课堂课题组</a:t>
            </a:r>
            <a:endParaRPr lang="zh-CN" altLang="en-US" sz="1050" b="1" strike="noStrike" noProof="1">
              <a:solidFill>
                <a:schemeClr val="tx1"/>
              </a:solidFill>
              <a:latin typeface="方正行黑简体" panose="02000000000000000000" charset="-122"/>
              <a:ea typeface="方正粗宋简体" panose="03000509000000000000" charset="-122"/>
              <a:cs typeface="+mn-ea"/>
              <a:sym typeface="Adobe Gothic Std B" panose="020B0800000000000000" pitchFamily="2" charset="-128"/>
            </a:endParaRPr>
          </a:p>
        </p:txBody>
      </p:sp>
      <p:sp>
        <p:nvSpPr>
          <p:cNvPr id="3076" name="TextBox 2703"/>
          <p:cNvSpPr/>
          <p:nvPr/>
        </p:nvSpPr>
        <p:spPr>
          <a:xfrm>
            <a:off x="10393013" y="6063930"/>
            <a:ext cx="1263904" cy="477054"/>
          </a:xfrm>
          <a:prstGeom prst="rect">
            <a:avLst/>
          </a:prstGeom>
          <a:noFill/>
          <a:ln w="9525">
            <a:noFill/>
            <a:miter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flatTx/>
          </a:bodyPr>
          <a:lstStyle/>
          <a:p>
            <a:pPr lvl="0" algn="ctr" fontAlgn="base"/>
            <a:r>
              <a:rPr sz="1400" b="1" strike="noStrike" noProof="1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zh-CN" b="1" dirty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重塑课堂</a:t>
            </a:r>
            <a:endParaRPr lang="en-US" altLang="zh-CN" b="1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pPr lvl="0" algn="ctr" fontAlgn="base"/>
            <a:r>
              <a:rPr lang="zh-CN" altLang="zh-CN" sz="600" b="1" dirty="0"/>
              <a:t>观念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技术</a:t>
            </a:r>
            <a:r>
              <a:rPr lang="zh-CN" altLang="zh-CN" sz="600" b="1" dirty="0">
                <a:solidFill>
                  <a:srgbClr val="C00000"/>
                </a:solidFill>
              </a:rPr>
              <a:t>●</a:t>
            </a:r>
            <a:r>
              <a:rPr lang="zh-CN" altLang="zh-CN" sz="600" b="1" dirty="0"/>
              <a:t>行为</a:t>
            </a:r>
            <a:endParaRPr lang="en-US" altLang="zh-CN" sz="600" b="1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857463" y="5332021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048477" y="5434941"/>
            <a:ext cx="97733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376247" y="2085320"/>
            <a:ext cx="9648718" cy="23479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/>
              <a:t>      </a:t>
            </a:r>
            <a:r>
              <a:rPr lang="zh-CN" altLang="zh-CN" sz="2000" b="1" dirty="0"/>
              <a:t>课堂变革是一场触及心灵的变革，一场教育观念的变革，一场课堂技术的变革，一场行为的革命，需要所有教师丢弃传统的、落后的教学手段、方法，主动转身。在变革的问题上，我们不要坐等世界改变，而不改变自己。“路漫漫其修远兮，吾将上下而求索。”</a:t>
            </a:r>
            <a:endParaRPr lang="en-US" altLang="zh-CN" sz="2000" b="1" dirty="0"/>
          </a:p>
          <a:p>
            <a:pPr algn="just">
              <a:lnSpc>
                <a:spcPct val="150000"/>
              </a:lnSpc>
            </a:pPr>
            <a:r>
              <a:rPr lang="en-US" altLang="zh-CN" sz="2000" b="1" dirty="0"/>
              <a:t>      </a:t>
            </a:r>
            <a:r>
              <a:rPr lang="zh-CN" altLang="zh-CN" sz="2000" b="1" dirty="0"/>
              <a:t>构筑理想课堂，我们永远在路上……</a:t>
            </a:r>
            <a:endParaRPr lang="zh-CN" altLang="zh-CN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4467</Words>
  <Application>WPS 演示</Application>
  <PresentationFormat>宽屏</PresentationFormat>
  <Paragraphs>641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方正行黑简体</vt:lpstr>
      <vt:lpstr>黑体</vt:lpstr>
      <vt:lpstr>方正粗宋简体</vt:lpstr>
      <vt:lpstr>Adobe Gothic Std B</vt:lpstr>
      <vt:lpstr>造字工房悦黑演示版常规体</vt:lpstr>
      <vt:lpstr>Impact</vt:lpstr>
      <vt:lpstr>Aharoni</vt:lpstr>
      <vt:lpstr>Tahoma</vt:lpstr>
      <vt:lpstr>仿宋</vt:lpstr>
      <vt:lpstr>Calibri Light</vt:lpstr>
      <vt:lpstr>Calibri</vt:lpstr>
      <vt:lpstr>Arial Unicode MS</vt:lpstr>
      <vt:lpstr>Times New Roman</vt:lpstr>
      <vt:lpstr>楷体</vt:lpstr>
      <vt:lpstr>Times New Roman</vt:lpstr>
      <vt:lpstr>Calibri</vt:lpstr>
      <vt:lpstr>Kozuka Mincho Pro B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headsideandtailside</cp:lastModifiedBy>
  <cp:revision>163</cp:revision>
  <dcterms:created xsi:type="dcterms:W3CDTF">2016-12-30T07:18:00Z</dcterms:created>
  <dcterms:modified xsi:type="dcterms:W3CDTF">2020-12-20T07:50:29Z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</Properties>
</file>