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23" r:id="rId2"/>
    <p:sldId id="416" r:id="rId3"/>
    <p:sldId id="260" r:id="rId4"/>
    <p:sldId id="338" r:id="rId5"/>
    <p:sldId id="313" r:id="rId6"/>
    <p:sldId id="343" r:id="rId7"/>
    <p:sldId id="344" r:id="rId8"/>
    <p:sldId id="446" r:id="rId9"/>
    <p:sldId id="455" r:id="rId10"/>
    <p:sldId id="449" r:id="rId11"/>
    <p:sldId id="456" r:id="rId12"/>
    <p:sldId id="450" r:id="rId13"/>
    <p:sldId id="417" r:id="rId14"/>
    <p:sldId id="453" r:id="rId15"/>
    <p:sldId id="454" r:id="rId16"/>
    <p:sldId id="320" r:id="rId17"/>
    <p:sldId id="421" r:id="rId18"/>
    <p:sldId id="422" r:id="rId19"/>
    <p:sldId id="311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005"/>
    <a:srgbClr val="B185B1"/>
    <a:srgbClr val="F44963"/>
    <a:srgbClr val="C5B860"/>
    <a:srgbClr val="BCBDB8"/>
    <a:srgbClr val="4D79C7"/>
    <a:srgbClr val="2392D7"/>
    <a:srgbClr val="5C84CC"/>
    <a:srgbClr val="39A0DF"/>
    <a:srgbClr val="5CB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038" autoAdjust="0"/>
  </p:normalViewPr>
  <p:slideViewPr>
    <p:cSldViewPr snapToGrid="0">
      <p:cViewPr varScale="1">
        <p:scale>
          <a:sx n="67" d="100"/>
          <a:sy n="67" d="100"/>
        </p:scale>
        <p:origin x="5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C4344-0A40-4CB7-B25E-5E6DB7316EC7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7941-7DF0-4C7F-98C8-24F37B7F95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438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807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6A433-2D22-43F1-BFDB-6AD1D3C2E11B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1"/>
          <p:cNvSpPr txBox="1"/>
          <p:nvPr userDrawn="1"/>
        </p:nvSpPr>
        <p:spPr>
          <a:xfrm>
            <a:off x="923130" y="2066921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511358" y="577431"/>
            <a:ext cx="1708711" cy="14239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02301" y="318541"/>
            <a:ext cx="11587397" cy="6220918"/>
          </a:xfrm>
          <a:prstGeom prst="roundRect">
            <a:avLst>
              <a:gd name="adj" fmla="val 1245"/>
            </a:avLst>
          </a:prstGeom>
          <a:solidFill>
            <a:schemeClr val="bg1"/>
          </a:solidFill>
          <a:ln>
            <a:noFill/>
          </a:ln>
          <a:effectLst>
            <a:outerShdw blurRad="1524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: 形状 12"/>
          <p:cNvSpPr/>
          <p:nvPr userDrawn="1"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 rot="3077606">
            <a:off x="31823" y="17802"/>
            <a:ext cx="1116000" cy="111600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446948" y="452352"/>
            <a:ext cx="11298099" cy="5994933"/>
            <a:chOff x="1095373" y="773966"/>
            <a:chExt cx="10001250" cy="4953000"/>
          </a:xfrm>
        </p:grpSpPr>
        <p:sp>
          <p:nvSpPr>
            <p:cNvPr id="24" name="矩形: 圆角 23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72345" y="2944699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 txBox="1"/>
          <p:nvPr userDrawn="1"/>
        </p:nvSpPr>
        <p:spPr>
          <a:xfrm>
            <a:off x="915591" y="2781073"/>
            <a:ext cx="3780630" cy="1425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</a:t>
            </a:r>
            <a:r>
              <a:rPr lang="zh-CN" altLang="en-US" sz="4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版权声明</a:t>
            </a:r>
            <a:b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感谢您下载平台上提供的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在熊猫办公出售的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模板是免版税类（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RF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Royalty-Free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）正版受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中国人民共和国著作法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世界版权公约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模板素材的使用权。</a:t>
            </a:r>
            <a:b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不得将熊猫办公的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模板、</a:t>
            </a:r>
            <a:r>
              <a:rPr lang="en-US" altLang="zh-CN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pc="1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6D56-7CAF-4105-9076-4377878E9FE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76A0-B414-4D70-921F-B6CF6982D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2" Type="http://schemas.microsoft.com/office/2007/relationships/media" Target="../media/media2.mp3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7" Type="http://schemas.openxmlformats.org/officeDocument/2006/relationships/image" Target="../media/image5.png"/><Relationship Id="rId2" Type="http://schemas.microsoft.com/office/2007/relationships/media" Target="../media/media2.mp3"/><Relationship Id="rId1" Type="http://schemas.openxmlformats.org/officeDocument/2006/relationships/tags" Target="../tags/tag10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7" Type="http://schemas.openxmlformats.org/officeDocument/2006/relationships/image" Target="../media/image5.png"/><Relationship Id="rId2" Type="http://schemas.microsoft.com/office/2007/relationships/media" Target="../media/media2.mp3"/><Relationship Id="rId1" Type="http://schemas.openxmlformats.org/officeDocument/2006/relationships/tags" Target="../tags/tag11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7" Type="http://schemas.openxmlformats.org/officeDocument/2006/relationships/image" Target="../media/image5.png"/><Relationship Id="rId2" Type="http://schemas.microsoft.com/office/2007/relationships/media" Target="../media/media2.mp3"/><Relationship Id="rId1" Type="http://schemas.openxmlformats.org/officeDocument/2006/relationships/tags" Target="../tags/tag12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144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667742" y="1475919"/>
            <a:ext cx="91383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b="1" dirty="0">
                <a:ln w="9525" cmpd="sng">
                  <a:noFill/>
                  <a:round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Lesson 15</a:t>
            </a:r>
          </a:p>
          <a:p>
            <a:pPr algn="ctr"/>
            <a:endParaRPr lang="en-US" altLang="zh-CN" sz="6000" b="1" dirty="0">
              <a:ln w="9525" cmpd="sng">
                <a:noFill/>
                <a:round/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字体视界-遇见字体" panose="02010601030101010101" pitchFamily="2" charset="-122"/>
              <a:ea typeface="字体视界-遇见字体" panose="02010601030101010101" pitchFamily="2" charset="-122"/>
            </a:endParaRPr>
          </a:p>
          <a:p>
            <a:pPr algn="ctr"/>
            <a:r>
              <a:rPr lang="en-US" altLang="zh-CN" sz="6000" b="1" dirty="0">
                <a:ln w="9525" cmpd="sng">
                  <a:noFill/>
                  <a:round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Times New Roman" panose="02020603050405020304" pitchFamily="18" charset="0"/>
                <a:ea typeface="字体视界-遇见字体" panose="02010601030101010101" pitchFamily="2" charset="-122"/>
                <a:cs typeface="Times New Roman" panose="02020603050405020304" pitchFamily="18" charset="0"/>
              </a:rPr>
              <a:t>Where Are the Girl’s Knots?</a:t>
            </a: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39951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705466" y="6083964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pic>
        <p:nvPicPr>
          <p:cNvPr id="2" name="学校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66335" y="-225492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519649" y="915985"/>
            <a:ext cx="6895353" cy="4603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n w="9525" cmpd="sng">
                  <a:noFill/>
                  <a:round/>
                </a:ln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Times New Roman" panose="02020603050405020304" pitchFamily="18" charset="0"/>
                <a:ea typeface="字体视界-遇见字体" panose="02010601030101010101" pitchFamily="2" charset="-122"/>
                <a:cs typeface="Times New Roman" panose="02020603050405020304" pitchFamily="18" charset="0"/>
                <a:sym typeface="+mn-ea"/>
              </a:rPr>
              <a:t>Where Are the Girl’s Knots?</a:t>
            </a:r>
            <a:endParaRPr lang="en-US" altLang="zh-CN" sz="2400" b="1" dirty="0">
              <a:ln w="9525" cmpd="sng">
                <a:noFill/>
                <a:round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  <a:latin typeface="Times New Roman" panose="02020603050405020304" pitchFamily="18" charset="0"/>
              <a:ea typeface="字体视界-遇见字体" panose="02010601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19649" y="915985"/>
            <a:ext cx="1546934" cy="441998"/>
          </a:xfrm>
          <a:prstGeom prst="round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Lesson 1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77129" y="1847885"/>
            <a:ext cx="1905828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/>
              <a:t>Looking Ahead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114251" y="2425471"/>
            <a:ext cx="9902446" cy="3643551"/>
          </a:xfrm>
          <a:prstGeom prst="roundRect">
            <a:avLst/>
          </a:prstGeom>
          <a:solidFill>
            <a:srgbClr val="FFC000">
              <a:alpha val="35000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sz="1600" dirty="0"/>
              <a:t>By the end of</a:t>
            </a:r>
            <a:r>
              <a:rPr lang="en-US" altLang="zh-CN" sz="1600" dirty="0"/>
              <a:t> </a:t>
            </a:r>
            <a:r>
              <a:rPr lang="zh-CN" altLang="en-US" sz="1600" dirty="0"/>
              <a:t>this lesson, you will be able to</a:t>
            </a:r>
            <a:r>
              <a:rPr lang="en-US" altLang="zh-CN" sz="16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/>
              <a:t>read</a:t>
            </a:r>
            <a:r>
              <a:rPr lang="en-US" altLang="zh-CN" sz="1600" dirty="0"/>
              <a:t> the words with “</a:t>
            </a:r>
            <a:r>
              <a:rPr lang="en-US" altLang="zh-CN" sz="1600" dirty="0" err="1"/>
              <a:t>i</a:t>
            </a:r>
            <a:r>
              <a:rPr lang="en-US" altLang="zh-CN" sz="1600" dirty="0"/>
              <a:t>” “</a:t>
            </a:r>
            <a:r>
              <a:rPr lang="en-US" altLang="zh-CN" sz="1600" dirty="0" err="1"/>
              <a:t>ir</a:t>
            </a:r>
            <a:r>
              <a:rPr lang="en-US" altLang="zh-CN" sz="1600" dirty="0"/>
              <a:t>” “</a:t>
            </a:r>
            <a:r>
              <a:rPr lang="en-US" altLang="zh-CN" sz="1600" dirty="0" err="1"/>
              <a:t>k””f</a:t>
            </a:r>
            <a:r>
              <a:rPr lang="en-US" altLang="zh-CN" sz="1600" dirty="0"/>
              <a:t>” and “</a:t>
            </a:r>
            <a:r>
              <a:rPr lang="en-US" altLang="zh-CN" sz="1600" dirty="0" err="1"/>
              <a:t>kn</a:t>
            </a:r>
            <a:r>
              <a:rPr lang="en-US" altLang="zh-CN" sz="1600" dirty="0"/>
              <a:t>”</a:t>
            </a:r>
            <a:r>
              <a:rPr lang="zh-CN" altLang="en-US" sz="1600" dirty="0"/>
              <a:t> correctly</a:t>
            </a:r>
            <a:r>
              <a:rPr lang="en-US" altLang="zh-CN" sz="1600" dirty="0"/>
              <a:t>;</a:t>
            </a:r>
          </a:p>
          <a:p>
            <a:r>
              <a:rPr lang="zh-CN" altLang="en-US" sz="1600" dirty="0"/>
              <a:t>正确认读含有</a:t>
            </a:r>
            <a:r>
              <a:rPr lang="en-US" altLang="zh-CN" sz="1600" dirty="0"/>
              <a:t> “</a:t>
            </a:r>
            <a:r>
              <a:rPr lang="en-US" altLang="zh-CN" sz="1600" dirty="0" err="1"/>
              <a:t>i</a:t>
            </a:r>
            <a:r>
              <a:rPr lang="en-US" altLang="zh-CN" sz="1600" dirty="0"/>
              <a:t>” “</a:t>
            </a:r>
            <a:r>
              <a:rPr lang="en-US" altLang="zh-CN" sz="1600" dirty="0" err="1"/>
              <a:t>ir</a:t>
            </a:r>
            <a:r>
              <a:rPr lang="en-US" altLang="zh-CN" sz="1600" dirty="0"/>
              <a:t>” “</a:t>
            </a:r>
            <a:r>
              <a:rPr lang="en-US" altLang="zh-CN" sz="1600" dirty="0" err="1"/>
              <a:t>k””f</a:t>
            </a:r>
            <a:r>
              <a:rPr lang="en-US" altLang="zh-CN" sz="1600" dirty="0"/>
              <a:t>” </a:t>
            </a:r>
            <a:r>
              <a:rPr lang="zh-CN" altLang="en-US" sz="1600" dirty="0"/>
              <a:t>和</a:t>
            </a:r>
            <a:r>
              <a:rPr lang="en-US" altLang="zh-CN" sz="1600" dirty="0"/>
              <a:t> “</a:t>
            </a:r>
            <a:r>
              <a:rPr lang="en-US" altLang="zh-CN" sz="1600" dirty="0" err="1"/>
              <a:t>kn</a:t>
            </a:r>
            <a:r>
              <a:rPr lang="en-US" altLang="zh-CN" sz="1600" dirty="0"/>
              <a:t>”</a:t>
            </a:r>
            <a:r>
              <a:rPr lang="zh-CN" altLang="en-US" sz="1600" dirty="0">
                <a:sym typeface="+mn-ea"/>
              </a:rPr>
              <a:t>的</a:t>
            </a:r>
            <a:r>
              <a:rPr lang="zh-CN" altLang="en-US" sz="1600" dirty="0"/>
              <a:t>单词;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600" dirty="0"/>
              <a:t>Describe the location of knots in different ways:</a:t>
            </a:r>
          </a:p>
          <a:p>
            <a:r>
              <a:rPr lang="zh-CN" altLang="en-US" sz="1600" dirty="0"/>
              <a:t>用不同方式描述出蝴蝶结的位置</a:t>
            </a:r>
            <a:endParaRPr lang="en-US" altLang="zh-CN" sz="1600" dirty="0"/>
          </a:p>
          <a:p>
            <a:r>
              <a:rPr lang="zh-CN" altLang="en-US" sz="1600" dirty="0"/>
              <a:t>read the words, sentences </a:t>
            </a:r>
            <a:r>
              <a:rPr lang="en-US" altLang="zh-CN" sz="1600" dirty="0"/>
              <a:t>and passages </a:t>
            </a:r>
            <a:r>
              <a:rPr lang="zh-CN" altLang="en-US" sz="1600" dirty="0">
                <a:sym typeface="+mn-ea"/>
              </a:rPr>
              <a:t>correctly</a:t>
            </a:r>
            <a:r>
              <a:rPr lang="zh-CN" altLang="en-US" sz="1600" dirty="0"/>
              <a:t>;</a:t>
            </a:r>
            <a:endParaRPr lang="en-US" altLang="zh-CN" sz="1600" dirty="0"/>
          </a:p>
          <a:p>
            <a:r>
              <a:rPr lang="zh-CN" altLang="en-US" sz="1600" dirty="0"/>
              <a:t>正确朗读单词、句子和短文;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/>
              <a:t>write the words according to their sounds</a:t>
            </a:r>
            <a:r>
              <a:rPr lang="en-US" altLang="zh-CN" sz="1600" dirty="0"/>
              <a:t>;</a:t>
            </a:r>
          </a:p>
          <a:p>
            <a:r>
              <a:rPr lang="zh-CN" altLang="en-US" sz="1600" dirty="0"/>
              <a:t>根据发音写出单词</a:t>
            </a:r>
            <a:r>
              <a:rPr lang="en-US" altLang="zh-CN" sz="16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/>
              <a:t>infer </a:t>
            </a:r>
            <a:r>
              <a:rPr lang="en-US" altLang="zh-CN" sz="1600" dirty="0"/>
              <a:t>the </a:t>
            </a:r>
            <a:r>
              <a:rPr lang="zh-CN" altLang="en-US" sz="1600" dirty="0"/>
              <a:t>sound of the letters “</a:t>
            </a:r>
            <a:r>
              <a:rPr lang="en-US" altLang="zh-CN" sz="1600" dirty="0"/>
              <a:t>ten</a:t>
            </a:r>
            <a:r>
              <a:rPr lang="zh-CN" altLang="en-US" sz="1600" dirty="0"/>
              <a:t>”</a:t>
            </a:r>
            <a:r>
              <a:rPr lang="en-US" altLang="zh-CN" sz="1600" dirty="0"/>
              <a:t>;</a:t>
            </a:r>
          </a:p>
          <a:p>
            <a:r>
              <a:rPr lang="zh-CN" altLang="en-US" sz="1600" dirty="0"/>
              <a:t>推断字母组合“</a:t>
            </a:r>
            <a:r>
              <a:rPr lang="en-US" altLang="zh-CN" sz="1600" dirty="0"/>
              <a:t>ten</a:t>
            </a:r>
            <a:r>
              <a:rPr lang="zh-CN" altLang="en-US" sz="1600" dirty="0"/>
              <a:t>”的发音;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600" dirty="0"/>
              <a:t>be aware of the stress of a sentence in English</a:t>
            </a:r>
            <a:r>
              <a:rPr lang="zh-CN" altLang="en-US" sz="1600" dirty="0"/>
              <a:t>.</a:t>
            </a:r>
            <a:endParaRPr lang="en-US" altLang="zh-CN" sz="1600" dirty="0"/>
          </a:p>
          <a:p>
            <a:r>
              <a:rPr lang="zh-CN" altLang="en-US" sz="1600" dirty="0"/>
              <a:t>建立英语句子重读意识。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drape"/>
      </p:transition>
    </mc:Choice>
    <mc:Fallback xmlns="">
      <p:transition spd="slow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877129" y="871341"/>
            <a:ext cx="2141280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to Learn</a:t>
            </a:r>
            <a:endParaRPr lang="zh-CN" altLang="en-US" b="1" dirty="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7458170"/>
              </p:ext>
            </p:extLst>
          </p:nvPr>
        </p:nvGraphicFramePr>
        <p:xfrm>
          <a:off x="1531859" y="1822953"/>
          <a:ext cx="8443414" cy="372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9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1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2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92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5504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 err="1">
                          <a:solidFill>
                            <a:srgbClr val="FF0000"/>
                          </a:solidFill>
                        </a:rPr>
                        <a:t>i</a:t>
                      </a:r>
                      <a:endParaRPr lang="en-US" altLang="zh-C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 err="1">
                          <a:solidFill>
                            <a:srgbClr val="FF0000"/>
                          </a:solidFill>
                        </a:rPr>
                        <a:t>ir</a:t>
                      </a:r>
                      <a:endParaRPr lang="en-US" altLang="zh-CN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 err="1">
                          <a:solidFill>
                            <a:srgbClr val="00B0F0"/>
                          </a:solidFill>
                        </a:rPr>
                        <a:t>kn</a:t>
                      </a:r>
                      <a:endParaRPr lang="en-US" altLang="zh-CN" sz="28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56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[ai]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en-US" altLang="zh-CN" sz="2800" b="1" dirty="0" err="1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sym typeface="+mn-ea"/>
                        </a:rPr>
                        <a:t> [ɜ:] </a:t>
                      </a:r>
                      <a:endParaRPr lang="en-US" altLang="zh-C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[k]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[f]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 [n]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80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/>
                        <a:t>beh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altLang="zh-CN" sz="2800" b="1" dirty="0"/>
                        <a:t>nd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/>
                        <a:t>l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altLang="zh-CN" sz="2800" b="1" dirty="0"/>
                        <a:t>fe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/>
                        <a:t>l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altLang="zh-CN" sz="2800" b="1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/>
                        <a:t>f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altLang="zh-CN" sz="2800" b="1" dirty="0"/>
                        <a:t>lm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/>
                        <a:t>l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altLang="zh-CN" sz="2800" b="1" dirty="0"/>
                        <a:t>ttle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/>
                        <a:t>m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altLang="zh-CN" sz="2800" b="1" dirty="0"/>
                        <a:t>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/>
                        <a:t>b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ir</a:t>
                      </a:r>
                      <a:r>
                        <a:rPr lang="en-US" altLang="zh-CN" sz="2800" b="1" dirty="0"/>
                        <a:t>d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ir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/>
                        <a:t>sh</a:t>
                      </a:r>
                      <a:r>
                        <a:rPr lang="en-US" altLang="zh-CN" sz="2800" b="1" dirty="0">
                          <a:solidFill>
                            <a:srgbClr val="FF0000"/>
                          </a:solidFill>
                        </a:rPr>
                        <a:t>ir</a:t>
                      </a:r>
                      <a:r>
                        <a:rPr lang="en-US" altLang="zh-CN" sz="2800" b="1" dirty="0"/>
                        <a:t>t</a:t>
                      </a:r>
                      <a:endParaRPr lang="en-US" altLang="zh-CN" sz="28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k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ettle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k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ey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k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f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ish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f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ree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f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ruit</a:t>
                      </a:r>
                    </a:p>
                    <a:p>
                      <a:pPr algn="ctr">
                        <a:buNone/>
                      </a:pPr>
                      <a:endParaRPr lang="en-US" altLang="zh-CN" sz="28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kn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ife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kn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ot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rgbClr val="00B0F0"/>
                          </a:solidFill>
                        </a:rPr>
                        <a:t>kn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691005" y="1370965"/>
            <a:ext cx="3138805" cy="66992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r>
              <a:rPr lang="en-US" altLang="zh-CN" sz="2400" b="1" dirty="0"/>
              <a:t>Learning </a:t>
            </a:r>
            <a:r>
              <a:rPr lang="en-US" altLang="zh-CN" sz="2400" b="1" dirty="0" err="1"/>
              <a:t>Actively</a:t>
            </a: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025970" y="2222083"/>
            <a:ext cx="101400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、Listen and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circle the word with the different sound.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听录音圈出发音不同的单词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8F1C75A-E6C8-111A-3B51-60A935A057AE}"/>
              </a:ext>
            </a:extLst>
          </p:cNvPr>
          <p:cNvSpPr txBox="1"/>
          <p:nvPr/>
        </p:nvSpPr>
        <p:spPr>
          <a:xfrm>
            <a:off x="1691005" y="3225800"/>
            <a:ext cx="67095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1</a:t>
            </a:r>
            <a:r>
              <a:rPr lang="zh-CN" altLang="en-US" sz="2800" dirty="0"/>
              <a:t>）</a:t>
            </a:r>
            <a:r>
              <a:rPr lang="en-US" altLang="zh-CN" sz="2800" dirty="0"/>
              <a:t>h</a:t>
            </a:r>
            <a:r>
              <a:rPr lang="en-US" altLang="zh-CN" sz="2800" b="1" dirty="0"/>
              <a:t>i</a:t>
            </a:r>
            <a:r>
              <a:rPr lang="en-US" altLang="zh-CN" sz="2800" dirty="0"/>
              <a:t>de      l</a:t>
            </a:r>
            <a:r>
              <a:rPr lang="en-US" altLang="zh-CN" sz="2800" b="1" dirty="0"/>
              <a:t>i</a:t>
            </a:r>
            <a:r>
              <a:rPr lang="en-US" altLang="zh-CN" sz="2800" dirty="0"/>
              <a:t>on          l</a:t>
            </a:r>
            <a:r>
              <a:rPr lang="en-US" altLang="zh-CN" sz="2800" b="1" dirty="0"/>
              <a:t>i</a:t>
            </a:r>
            <a:r>
              <a:rPr lang="en-US" altLang="zh-CN" sz="2800" dirty="0"/>
              <a:t>ttle     beh</a:t>
            </a:r>
            <a:r>
              <a:rPr lang="en-US" altLang="zh-CN" sz="2800" b="1" dirty="0"/>
              <a:t>i</a:t>
            </a:r>
            <a:r>
              <a:rPr lang="en-US" altLang="zh-CN" sz="2800" dirty="0"/>
              <a:t>nd</a:t>
            </a:r>
          </a:p>
          <a:p>
            <a:pPr marL="342900" indent="-342900">
              <a:buAutoNum type="arabicParenR" startAt="2"/>
            </a:pPr>
            <a:r>
              <a:rPr lang="en-US" altLang="zh-CN" sz="2800" dirty="0"/>
              <a:t>  </a:t>
            </a:r>
            <a:r>
              <a:rPr lang="en-US" altLang="zh-CN" sz="2800" b="1" dirty="0"/>
              <a:t>kn</a:t>
            </a:r>
            <a:r>
              <a:rPr lang="en-US" altLang="zh-CN" sz="2800" dirty="0"/>
              <a:t>ife    </a:t>
            </a:r>
            <a:r>
              <a:rPr lang="en-US" altLang="zh-CN" sz="2800" b="1" dirty="0"/>
              <a:t>k</a:t>
            </a:r>
            <a:r>
              <a:rPr lang="en-US" altLang="zh-CN" sz="2800" dirty="0"/>
              <a:t>ettle        </a:t>
            </a:r>
            <a:r>
              <a:rPr lang="en-US" altLang="zh-CN" sz="2800" b="1" dirty="0"/>
              <a:t>k</a:t>
            </a:r>
            <a:r>
              <a:rPr lang="en-US" altLang="zh-CN" sz="2800" dirty="0"/>
              <a:t>ing     </a:t>
            </a:r>
            <a:r>
              <a:rPr lang="en-US" altLang="zh-CN" sz="2800" b="1" dirty="0"/>
              <a:t>k</a:t>
            </a:r>
            <a:r>
              <a:rPr lang="en-US" altLang="zh-CN" sz="2800" dirty="0"/>
              <a:t>iss</a:t>
            </a:r>
          </a:p>
          <a:p>
            <a:pPr marL="342900" indent="-342900">
              <a:buAutoNum type="arabicParenR" startAt="2"/>
            </a:pPr>
            <a:r>
              <a:rPr lang="en-US" altLang="zh-CN" sz="2800" dirty="0"/>
              <a:t>  Sh</a:t>
            </a:r>
            <a:r>
              <a:rPr lang="en-US" altLang="zh-CN" sz="2800" b="1" dirty="0"/>
              <a:t>ir</a:t>
            </a:r>
            <a:r>
              <a:rPr lang="en-US" altLang="zh-CN" sz="2800" dirty="0"/>
              <a:t>t     sk</a:t>
            </a:r>
            <a:r>
              <a:rPr lang="en-US" altLang="zh-CN" sz="2800" b="1" dirty="0"/>
              <a:t>ir</a:t>
            </a:r>
            <a:r>
              <a:rPr lang="en-US" altLang="zh-CN" sz="2800" dirty="0"/>
              <a:t>t          ha</a:t>
            </a:r>
            <a:r>
              <a:rPr lang="en-US" altLang="zh-CN" sz="2800" b="1" dirty="0"/>
              <a:t>ir </a:t>
            </a:r>
            <a:r>
              <a:rPr lang="en-US" altLang="zh-CN" sz="2800" dirty="0"/>
              <a:t>     g</a:t>
            </a:r>
            <a:r>
              <a:rPr lang="en-US" altLang="zh-CN" sz="2800" b="1" dirty="0"/>
              <a:t>ir</a:t>
            </a:r>
            <a:r>
              <a:rPr lang="en-US" altLang="zh-CN" sz="2800" dirty="0"/>
              <a:t>l</a:t>
            </a:r>
          </a:p>
          <a:p>
            <a:pPr marL="342900" indent="-342900">
              <a:buAutoNum type="arabicParenR" startAt="2"/>
            </a:pPr>
            <a:r>
              <a:rPr lang="en-US" altLang="zh-CN" sz="2800" dirty="0"/>
              <a:t>  Li</a:t>
            </a:r>
            <a:r>
              <a:rPr lang="en-US" altLang="zh-CN" sz="2800" b="1" dirty="0"/>
              <a:t>v</a:t>
            </a:r>
            <a:r>
              <a:rPr lang="en-US" altLang="zh-CN" sz="2800" dirty="0"/>
              <a:t>e       li</a:t>
            </a:r>
            <a:r>
              <a:rPr lang="en-US" altLang="zh-CN" sz="2800" b="1" dirty="0"/>
              <a:t>f</a:t>
            </a:r>
            <a:r>
              <a:rPr lang="en-US" altLang="zh-CN" sz="2800" dirty="0"/>
              <a:t>e          </a:t>
            </a:r>
            <a:r>
              <a:rPr lang="en-US" altLang="zh-CN" sz="2800" b="1" dirty="0"/>
              <a:t>f</a:t>
            </a:r>
            <a:r>
              <a:rPr lang="en-US" altLang="zh-CN" sz="2800" dirty="0"/>
              <a:t>ood     lea</a:t>
            </a:r>
            <a:r>
              <a:rPr lang="en-US" altLang="zh-CN" sz="2800" b="1" dirty="0"/>
              <a:t>f</a:t>
            </a:r>
            <a:r>
              <a:rPr lang="en-US" altLang="zh-CN" sz="2800" dirty="0"/>
              <a:t> </a:t>
            </a:r>
            <a:endParaRPr lang="zh-CN" altLang="en-US" sz="2800" dirty="0"/>
          </a:p>
        </p:txBody>
      </p:sp>
      <p:pic>
        <p:nvPicPr>
          <p:cNvPr id="4" name="lesson15">
            <a:hlinkClick r:id="" action="ppaction://media"/>
            <a:extLst>
              <a:ext uri="{FF2B5EF4-FFF2-40B4-BE49-F238E27FC236}">
                <a16:creationId xmlns:a16="http://schemas.microsoft.com/office/drawing/2014/main" id="{E8EA1779-791D-E5D0-9FF6-858BBBF6CC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5382" y="117964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5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57258"/>
            <a:ext cx="101400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Read and think.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读一读，想一想。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881380" y="1576705"/>
            <a:ext cx="49657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dirty="0"/>
              <a:t>1)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04645" y="2585720"/>
            <a:ext cx="8982075" cy="2341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bɪˈhaɪnd</a:t>
            </a:r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   [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mɪlk</a:t>
            </a:r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   [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ɡɜːl</a:t>
            </a:r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[kiː]             [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fɪʃ</a:t>
            </a:r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      [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naɪf</a:t>
            </a:r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文本框 82"/>
          <p:cNvSpPr txBox="1"/>
          <p:nvPr>
            <p:custDataLst>
              <p:tags r:id="rId1"/>
            </p:custDataLst>
          </p:nvPr>
        </p:nvSpPr>
        <p:spPr>
          <a:xfrm>
            <a:off x="1718137" y="1046163"/>
            <a:ext cx="13931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4000" dirty="0"/>
              <a:t>2)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432877" y="2407689"/>
            <a:ext cx="9326245" cy="1690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   film   shirt  kettle  fruit  knot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 83"/>
          <p:cNvSpPr txBox="1"/>
          <p:nvPr>
            <p:custDataLst>
              <p:tags r:id="rId1"/>
            </p:custDataLst>
          </p:nvPr>
        </p:nvSpPr>
        <p:spPr>
          <a:xfrm>
            <a:off x="1001726" y="1986451"/>
            <a:ext cx="425378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2400" dirty="0"/>
              <a:t>3)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95960" y="2872740"/>
            <a:ext cx="11350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and tide    little by little     a firm bird take a look        feel free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0B970D8-EEFE-62FF-8CA2-9467A0BC38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67" t="5714"/>
          <a:stretch/>
        </p:blipFill>
        <p:spPr>
          <a:xfrm>
            <a:off x="404855" y="1626919"/>
            <a:ext cx="11002091" cy="495794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785053" y="857258"/>
            <a:ext cx="101400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Help the three little birds find the fish to eat.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帮助三只小鸟吃到对的鱼。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785053" y="845383"/>
            <a:ext cx="1014005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Listen and circle the words you hear. If the words contain the same sound and form a line, you shout “Bingo!”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听录音并圈出你听到的单词。如果这些单词都包含同样的发音并且能够连成一条线，请大声喊出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”Bingo”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85053" y="4196736"/>
            <a:ext cx="11157585" cy="4627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altLang="zh-C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DABC5C5-EBE5-29EF-B15A-DD4F2629D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192313"/>
              </p:ext>
            </p:extLst>
          </p:nvPr>
        </p:nvGraphicFramePr>
        <p:xfrm>
          <a:off x="1353786" y="3131717"/>
          <a:ext cx="8799618" cy="231905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66603">
                  <a:extLst>
                    <a:ext uri="{9D8B030D-6E8A-4147-A177-3AD203B41FA5}">
                      <a16:colId xmlns:a16="http://schemas.microsoft.com/office/drawing/2014/main" val="2904308730"/>
                    </a:ext>
                  </a:extLst>
                </a:gridCol>
                <a:gridCol w="1466603">
                  <a:extLst>
                    <a:ext uri="{9D8B030D-6E8A-4147-A177-3AD203B41FA5}">
                      <a16:colId xmlns:a16="http://schemas.microsoft.com/office/drawing/2014/main" val="3900933734"/>
                    </a:ext>
                  </a:extLst>
                </a:gridCol>
                <a:gridCol w="1466603">
                  <a:extLst>
                    <a:ext uri="{9D8B030D-6E8A-4147-A177-3AD203B41FA5}">
                      <a16:colId xmlns:a16="http://schemas.microsoft.com/office/drawing/2014/main" val="4189973493"/>
                    </a:ext>
                  </a:extLst>
                </a:gridCol>
                <a:gridCol w="1466603">
                  <a:extLst>
                    <a:ext uri="{9D8B030D-6E8A-4147-A177-3AD203B41FA5}">
                      <a16:colId xmlns:a16="http://schemas.microsoft.com/office/drawing/2014/main" val="4069452294"/>
                    </a:ext>
                  </a:extLst>
                </a:gridCol>
                <a:gridCol w="1674420">
                  <a:extLst>
                    <a:ext uri="{9D8B030D-6E8A-4147-A177-3AD203B41FA5}">
                      <a16:colId xmlns:a16="http://schemas.microsoft.com/office/drawing/2014/main" val="1409563524"/>
                    </a:ext>
                  </a:extLst>
                </a:gridCol>
                <a:gridCol w="1258786">
                  <a:extLst>
                    <a:ext uri="{9D8B030D-6E8A-4147-A177-3AD203B41FA5}">
                      <a16:colId xmlns:a16="http://schemas.microsoft.com/office/drawing/2014/main" val="2770911874"/>
                    </a:ext>
                  </a:extLst>
                </a:gridCol>
              </a:tblGrid>
              <a:tr h="773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Kate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knot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kiss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fate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between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fake</a:t>
                      </a:r>
                      <a:endParaRPr lang="zh-CN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798543"/>
                  </a:ext>
                </a:extLst>
              </a:tr>
              <a:tr h="773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cake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neck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knife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Jack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back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first</a:t>
                      </a:r>
                      <a:endParaRPr lang="zh-CN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69114"/>
                  </a:ext>
                </a:extLst>
              </a:tr>
              <a:tr h="773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black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life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milk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know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below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fruit</a:t>
                      </a:r>
                      <a:endParaRPr lang="zh-CN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968624"/>
                  </a:ext>
                </a:extLst>
              </a:tr>
            </a:tbl>
          </a:graphicData>
        </a:graphic>
      </p:graphicFrame>
      <p:pic>
        <p:nvPicPr>
          <p:cNvPr id="5" name="lesson15">
            <a:hlinkClick r:id="" action="ppaction://media"/>
            <a:extLst>
              <a:ext uri="{FF2B5EF4-FFF2-40B4-BE49-F238E27FC236}">
                <a16:creationId xmlns:a16="http://schemas.microsoft.com/office/drawing/2014/main" id="{0461D00E-4904-BB2C-B5CD-68C03B74D1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53404" y="12040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0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5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736268" y="632058"/>
            <a:ext cx="4641643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3200" b="1" dirty="0"/>
              <a:t>Learning Creatively</a:t>
            </a:r>
            <a:endParaRPr lang="zh-CN" altLang="en-US" sz="32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BCFE0FB-08E1-2000-B1C8-944E785BDB49}"/>
              </a:ext>
            </a:extLst>
          </p:cNvPr>
          <p:cNvSpPr txBox="1"/>
          <p:nvPr/>
        </p:nvSpPr>
        <p:spPr>
          <a:xfrm>
            <a:off x="736269" y="1318160"/>
            <a:ext cx="887268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1</a:t>
            </a:r>
            <a:r>
              <a:rPr lang="zh-CN" altLang="en-US" sz="2800" dirty="0"/>
              <a:t>、</a:t>
            </a:r>
            <a:r>
              <a:rPr lang="en-US" altLang="zh-CN" sz="2800" dirty="0"/>
              <a:t>Fill in the blanks according to the sounds and pictures.</a:t>
            </a:r>
          </a:p>
          <a:p>
            <a:r>
              <a:rPr lang="zh-CN" altLang="en-US" sz="2800" dirty="0"/>
              <a:t>根据发音和图片进行填空。</a:t>
            </a:r>
            <a:endParaRPr lang="en-US" altLang="zh-CN" sz="2800" dirty="0"/>
          </a:p>
          <a:p>
            <a:r>
              <a:rPr lang="en-US" altLang="zh-CN" sz="2800" dirty="0"/>
              <a:t>1)The bird is_________  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bɪˈhaɪnd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]</a:t>
            </a:r>
            <a:r>
              <a:rPr lang="en-US" altLang="zh-CN" sz="2800" dirty="0"/>
              <a:t>  the box.</a:t>
            </a:r>
          </a:p>
          <a:p>
            <a:r>
              <a:rPr lang="en-US" altLang="zh-CN" sz="2800" dirty="0"/>
              <a:t>2) The bird is_________   [</a:t>
            </a:r>
            <a:r>
              <a:rPr lang="en-US" altLang="zh-CN" sz="2800" dirty="0" err="1"/>
              <a:t>nekst</a:t>
            </a:r>
            <a:r>
              <a:rPr lang="en-US" altLang="zh-CN" sz="2800" dirty="0"/>
              <a:t>]  to the box.</a:t>
            </a:r>
          </a:p>
          <a:p>
            <a:r>
              <a:rPr lang="en-US" altLang="zh-CN" sz="2800" dirty="0"/>
              <a:t>3)The bird is_________   [</a:t>
            </a:r>
            <a:r>
              <a:rPr lang="en-US" altLang="zh-CN" sz="2800" dirty="0" err="1"/>
              <a:t>bɪˈləʊ</a:t>
            </a:r>
            <a:r>
              <a:rPr lang="en-US" altLang="zh-CN" sz="2800" dirty="0"/>
              <a:t>] the box.</a:t>
            </a:r>
          </a:p>
          <a:p>
            <a:r>
              <a:rPr lang="en-US" altLang="zh-CN" sz="2800" dirty="0"/>
              <a:t>4)The bird is_________    [</a:t>
            </a:r>
            <a:r>
              <a:rPr lang="en-US" altLang="zh-CN" sz="2800" dirty="0" err="1"/>
              <a:t>bɪˈtwiːn</a:t>
            </a:r>
            <a:r>
              <a:rPr lang="en-US" altLang="zh-CN" sz="2800" dirty="0"/>
              <a:t>] the box A and box B.</a:t>
            </a:r>
          </a:p>
          <a:p>
            <a:r>
              <a:rPr lang="en-US" altLang="zh-CN" sz="2800" dirty="0"/>
              <a:t>5)The bird is on the _________    [</a:t>
            </a:r>
            <a:r>
              <a:rPr lang="en-US" altLang="zh-CN" sz="2800" dirty="0" err="1"/>
              <a:t>raɪt</a:t>
            </a:r>
            <a:r>
              <a:rPr lang="en-US" altLang="zh-CN" sz="2800" dirty="0"/>
              <a:t>]  the box.</a:t>
            </a:r>
          </a:p>
          <a:p>
            <a:r>
              <a:rPr lang="en-US" altLang="zh-CN" sz="2800" dirty="0"/>
              <a:t>6)The bird is______   [</a:t>
            </a:r>
            <a:r>
              <a:rPr lang="en-US" altLang="zh-CN" sz="2800" dirty="0" err="1"/>
              <a:t>ɪn</a:t>
            </a:r>
            <a:r>
              <a:rPr lang="en-US" altLang="zh-CN" sz="2800" dirty="0"/>
              <a:t>]    ________   [</a:t>
            </a:r>
            <a:r>
              <a:rPr lang="en-US" altLang="zh-CN" sz="2800" dirty="0" err="1"/>
              <a:t>frʌnt</a:t>
            </a:r>
            <a:r>
              <a:rPr lang="en-US" altLang="zh-CN" sz="2800" dirty="0"/>
              <a:t>]of the box.</a:t>
            </a:r>
          </a:p>
          <a:p>
            <a:endParaRPr lang="zh-CN" altLang="en-US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2047971-DB4F-1BE7-F875-FA18F71B7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2937" y="2092271"/>
            <a:ext cx="1100378" cy="342605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ABCFE0FB-08E1-2000-B1C8-944E785BDB49}"/>
              </a:ext>
            </a:extLst>
          </p:cNvPr>
          <p:cNvSpPr txBox="1"/>
          <p:nvPr/>
        </p:nvSpPr>
        <p:spPr>
          <a:xfrm>
            <a:off x="736269" y="1318160"/>
            <a:ext cx="82771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2</a:t>
            </a:r>
            <a:r>
              <a:rPr lang="zh-CN" altLang="en-US" sz="2800" dirty="0"/>
              <a:t>、</a:t>
            </a:r>
            <a:r>
              <a:rPr lang="en-US" altLang="zh-CN" sz="2800" dirty="0"/>
              <a:t>Listen to a dialogue and finish the following tasks.</a:t>
            </a:r>
          </a:p>
          <a:p>
            <a:r>
              <a:rPr lang="zh-CN" altLang="en-US" sz="2800" dirty="0"/>
              <a:t>听对话，完成以下任务。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2E21DCB-8C52-6EF9-9E2D-99BDF0EE78B0}"/>
              </a:ext>
            </a:extLst>
          </p:cNvPr>
          <p:cNvSpPr txBox="1"/>
          <p:nvPr/>
        </p:nvSpPr>
        <p:spPr>
          <a:xfrm>
            <a:off x="1045029" y="2149157"/>
            <a:ext cx="78733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1</a:t>
            </a:r>
            <a:r>
              <a:rPr lang="zh-CN" altLang="en-US" sz="2400" dirty="0"/>
              <a:t>）、</a:t>
            </a:r>
            <a:r>
              <a:rPr lang="en-US" altLang="zh-CN" sz="2400" dirty="0"/>
              <a:t>Listen and circle the things Frank wants. </a:t>
            </a:r>
            <a:r>
              <a:rPr lang="zh-CN" altLang="en-US" sz="2400" dirty="0"/>
              <a:t>听录音</a:t>
            </a:r>
            <a:r>
              <a:rPr lang="en-US" altLang="zh-CN" sz="2400" dirty="0"/>
              <a:t>,</a:t>
            </a:r>
            <a:r>
              <a:rPr lang="zh-CN" altLang="en-US" sz="2400" dirty="0"/>
              <a:t>圈出</a:t>
            </a:r>
            <a:r>
              <a:rPr lang="en-US" altLang="zh-CN" sz="2400" dirty="0"/>
              <a:t>Frank</a:t>
            </a:r>
            <a:r>
              <a:rPr lang="zh-CN" altLang="en-US" sz="2400" dirty="0"/>
              <a:t>需要的物品。</a:t>
            </a:r>
            <a:endParaRPr lang="en-US" altLang="zh-CN" sz="2400" dirty="0"/>
          </a:p>
          <a:p>
            <a:r>
              <a:rPr lang="en-US" altLang="zh-CN" sz="2400" dirty="0"/>
              <a:t>bed   book   door   fruit   kettle     shirt   table    toy lion</a:t>
            </a:r>
          </a:p>
          <a:p>
            <a:endParaRPr lang="en-US" altLang="zh-CN" sz="2400" dirty="0"/>
          </a:p>
          <a:p>
            <a:r>
              <a:rPr lang="en-US" altLang="zh-CN" sz="2400" dirty="0"/>
              <a:t>2)</a:t>
            </a:r>
            <a:r>
              <a:rPr lang="zh-CN" altLang="en-US" sz="2400" dirty="0"/>
              <a:t>、</a:t>
            </a:r>
            <a:r>
              <a:rPr lang="en-US" altLang="zh-CN" sz="2400" dirty="0"/>
              <a:t>Listen again and draw a picture of the locations of Frank’s things.</a:t>
            </a:r>
            <a:r>
              <a:rPr lang="zh-CN" altLang="en-US" sz="2400" dirty="0"/>
              <a:t>再听一遍录音。将</a:t>
            </a:r>
            <a:r>
              <a:rPr lang="en-US" altLang="zh-CN" sz="2400" dirty="0"/>
              <a:t>Frank </a:t>
            </a:r>
            <a:r>
              <a:rPr lang="zh-CN" altLang="en-US" sz="2400" dirty="0"/>
              <a:t>的物品位置画出来。</a:t>
            </a:r>
          </a:p>
        </p:txBody>
      </p:sp>
      <p:pic>
        <p:nvPicPr>
          <p:cNvPr id="3" name="lesson15">
            <a:hlinkClick r:id="" action="ppaction://media"/>
            <a:extLst>
              <a:ext uri="{FF2B5EF4-FFF2-40B4-BE49-F238E27FC236}">
                <a16:creationId xmlns:a16="http://schemas.microsoft.com/office/drawing/2014/main" id="{7444BDB3-D53E-E7C6-C994-0DE9BF7BA7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02725" y="131816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247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5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6A1F029-60F5-C0B9-0AFB-F3304383FFFB}"/>
              </a:ext>
            </a:extLst>
          </p:cNvPr>
          <p:cNvSpPr txBox="1"/>
          <p:nvPr/>
        </p:nvSpPr>
        <p:spPr>
          <a:xfrm>
            <a:off x="1615044" y="1187532"/>
            <a:ext cx="6899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3</a:t>
            </a:r>
            <a:r>
              <a:rPr lang="zh-CN" altLang="en-US" sz="3200" dirty="0"/>
              <a:t>、</a:t>
            </a:r>
            <a:r>
              <a:rPr lang="en-US" altLang="zh-CN" sz="3200" dirty="0"/>
              <a:t>Look at the picture and make a dialogue.</a:t>
            </a:r>
            <a:r>
              <a:rPr lang="zh-CN" altLang="en-US" sz="3200" dirty="0"/>
              <a:t>看图编对话。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3B4B629-92E0-685A-0642-F2F14A8AC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4608" y="2018529"/>
            <a:ext cx="2970941" cy="314798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A5A72A0-9F45-4091-DE6E-84E082460308}"/>
              </a:ext>
            </a:extLst>
          </p:cNvPr>
          <p:cNvSpPr txBox="1"/>
          <p:nvPr/>
        </p:nvSpPr>
        <p:spPr>
          <a:xfrm>
            <a:off x="1828799" y="2671948"/>
            <a:ext cx="528637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A</a:t>
            </a:r>
            <a:r>
              <a:rPr lang="zh-CN" altLang="en-US" sz="2800" dirty="0"/>
              <a:t>：</a:t>
            </a:r>
            <a:r>
              <a:rPr lang="en-US" altLang="zh-CN" sz="2800" dirty="0"/>
              <a:t>There are seven knots in the picture. Where is the black knot?</a:t>
            </a:r>
          </a:p>
          <a:p>
            <a:r>
              <a:rPr lang="en-US" altLang="zh-CN" sz="2800" dirty="0"/>
              <a:t>B:The black knot is in the picture on the wall.</a:t>
            </a:r>
          </a:p>
          <a:p>
            <a:r>
              <a:rPr lang="en-US" altLang="zh-CN" sz="2800" dirty="0"/>
              <a:t>A:Where is the red knot?</a:t>
            </a:r>
          </a:p>
          <a:p>
            <a:r>
              <a:rPr lang="en-US" altLang="zh-CN" dirty="0"/>
              <a:t>……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DB29FC-D988-A94A-7CBB-930DD599E48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8136"/>
          <a:stretch/>
        </p:blipFill>
        <p:spPr>
          <a:xfrm>
            <a:off x="722146" y="1007389"/>
            <a:ext cx="9506735" cy="2185261"/>
          </a:xfrm>
          <a:prstGeom prst="rect">
            <a:avLst/>
          </a:prstGeom>
        </p:spPr>
      </p:pic>
      <p:pic>
        <p:nvPicPr>
          <p:cNvPr id="4" name="lesson15">
            <a:hlinkClick r:id="" action="ppaction://media"/>
            <a:extLst>
              <a:ext uri="{FF2B5EF4-FFF2-40B4-BE49-F238E27FC236}">
                <a16:creationId xmlns:a16="http://schemas.microsoft.com/office/drawing/2014/main" id="{105459ED-C4AB-A1E5-102A-CF25936A5AD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88450" y="1391994"/>
            <a:ext cx="406400" cy="406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5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Challenging Yourself</a:t>
            </a:r>
            <a:endParaRPr lang="zh-CN" altLang="en-US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24D589A-D5BF-32C7-B7E6-E78E6104B4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734"/>
          <a:stretch/>
        </p:blipFill>
        <p:spPr>
          <a:xfrm>
            <a:off x="557939" y="1289730"/>
            <a:ext cx="10693830" cy="4750232"/>
          </a:xfrm>
          <a:prstGeom prst="rect">
            <a:avLst/>
          </a:prstGeom>
        </p:spPr>
      </p:pic>
      <p:pic>
        <p:nvPicPr>
          <p:cNvPr id="3" name="lesson15">
            <a:hlinkClick r:id="" action="ppaction://media"/>
            <a:extLst>
              <a:ext uri="{FF2B5EF4-FFF2-40B4-BE49-F238E27FC236}">
                <a16:creationId xmlns:a16="http://schemas.microsoft.com/office/drawing/2014/main" id="{2A6FEA24-6010-24CF-6C1E-90405593978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07300" y="1022349"/>
            <a:ext cx="406400" cy="406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5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5B0DCB7-BB77-AFB3-70BB-996796AF2A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72"/>
          <a:stretch/>
        </p:blipFill>
        <p:spPr>
          <a:xfrm>
            <a:off x="551663" y="541293"/>
            <a:ext cx="10870587" cy="5775414"/>
          </a:xfrm>
          <a:prstGeom prst="rect">
            <a:avLst/>
          </a:prstGeom>
        </p:spPr>
      </p:pic>
      <p:pic>
        <p:nvPicPr>
          <p:cNvPr id="6" name="lesson15">
            <a:hlinkClick r:id="" action="ppaction://media"/>
            <a:extLst>
              <a:ext uri="{FF2B5EF4-FFF2-40B4-BE49-F238E27FC236}">
                <a16:creationId xmlns:a16="http://schemas.microsoft.com/office/drawing/2014/main" id="{0210922D-DEC0-A67E-DBA9-90B4446D267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98150" y="1397000"/>
            <a:ext cx="406400" cy="406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5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781684" y="769621"/>
            <a:ext cx="4857115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/>
              <a:t>Learning Reflectively</a:t>
            </a:r>
            <a:endParaRPr lang="zh-CN" altLang="en-US" sz="2800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658711"/>
            <a:ext cx="101400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Try to work out the rules.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试着找出规律。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77128" y="2576434"/>
            <a:ext cx="10270490" cy="18237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We can pronounce the letter “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as/  </a:t>
            </a:r>
            <a:r>
              <a:rPr lang="zh-CN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/in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girl and skirt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We can pronounce the letter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”as/  </a:t>
            </a:r>
            <a:r>
              <a:rPr lang="zh-CN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/in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knight and know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We can pronounce the letters </a:t>
            </a:r>
            <a:r>
              <a:rPr lang="zh-CN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[n]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and fasten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781050" y="1943100"/>
            <a:ext cx="10534650" cy="4191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rgbClr val="0070C0">
                  <a:alpha val="73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77129" y="711922"/>
            <a:ext cx="5628446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3200" b="1" dirty="0"/>
              <a:t>Learning Reflectively</a:t>
            </a:r>
            <a:endParaRPr lang="zh-CN" altLang="en-US" sz="3200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Tick(√) what you can do.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看看你今天学会了什么。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71550" y="2131571"/>
            <a:ext cx="2038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I think</a:t>
            </a:r>
            <a:r>
              <a:rPr lang="zh-CN" altLang="en-US" dirty="0"/>
              <a:t> I can...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912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Great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8032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G</a:t>
            </a:r>
            <a:r>
              <a:rPr lang="en-US" altLang="zh-CN" dirty="0" err="1"/>
              <a:t>ood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969375" y="2075377"/>
            <a:ext cx="96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Ok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0035381" y="2075377"/>
            <a:ext cx="1369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Try hard</a:t>
            </a:r>
            <a:endParaRPr lang="zh-CN" altLang="en-US" dirty="0"/>
          </a:p>
        </p:txBody>
      </p:sp>
      <p:sp>
        <p:nvSpPr>
          <p:cNvPr id="5" name="星形: 五角 4"/>
          <p:cNvSpPr/>
          <p:nvPr/>
        </p:nvSpPr>
        <p:spPr>
          <a:xfrm>
            <a:off x="661987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6738938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685800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6986587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/>
          <p:cNvSpPr/>
          <p:nvPr/>
        </p:nvSpPr>
        <p:spPr>
          <a:xfrm>
            <a:off x="7977981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/>
          <p:cNvSpPr/>
          <p:nvPr/>
        </p:nvSpPr>
        <p:spPr>
          <a:xfrm>
            <a:off x="8081962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/>
          <p:cNvSpPr/>
          <p:nvPr/>
        </p:nvSpPr>
        <p:spPr>
          <a:xfrm>
            <a:off x="8185943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/>
          <p:cNvSpPr/>
          <p:nvPr/>
        </p:nvSpPr>
        <p:spPr>
          <a:xfrm>
            <a:off x="9331324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/>
          <p:cNvSpPr/>
          <p:nvPr/>
        </p:nvSpPr>
        <p:spPr>
          <a:xfrm>
            <a:off x="94353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/>
          <p:cNvSpPr/>
          <p:nvPr/>
        </p:nvSpPr>
        <p:spPr>
          <a:xfrm>
            <a:off x="10679905" y="2418278"/>
            <a:ext cx="119063" cy="13335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050924" y="2666911"/>
            <a:ext cx="545465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/>
              <a:t>read</a:t>
            </a:r>
            <a:r>
              <a:rPr lang="en-US" altLang="zh-CN" sz="2000" dirty="0"/>
              <a:t> the words with “</a:t>
            </a:r>
            <a:r>
              <a:rPr lang="en-US" altLang="zh-CN" sz="2000" dirty="0" err="1"/>
              <a:t>i</a:t>
            </a:r>
            <a:r>
              <a:rPr lang="en-US" altLang="zh-CN" sz="2000" dirty="0"/>
              <a:t>” “</a:t>
            </a:r>
            <a:r>
              <a:rPr lang="en-US" altLang="zh-CN" sz="2000" dirty="0" err="1"/>
              <a:t>ir</a:t>
            </a:r>
            <a:r>
              <a:rPr lang="en-US" altLang="zh-CN" sz="2000" dirty="0"/>
              <a:t>” “</a:t>
            </a:r>
            <a:r>
              <a:rPr lang="en-US" altLang="zh-CN" sz="2000" dirty="0" err="1"/>
              <a:t>k””f</a:t>
            </a:r>
            <a:r>
              <a:rPr lang="en-US" altLang="zh-CN" sz="2000" dirty="0"/>
              <a:t>” and “</a:t>
            </a:r>
            <a:r>
              <a:rPr lang="en-US" altLang="zh-CN" sz="2000" dirty="0" err="1"/>
              <a:t>kn</a:t>
            </a:r>
            <a:r>
              <a:rPr lang="en-US" altLang="zh-CN" sz="2000" dirty="0"/>
              <a:t>”</a:t>
            </a:r>
            <a:r>
              <a:rPr lang="zh-CN" altLang="en-US" sz="2000" dirty="0"/>
              <a:t> correctly</a:t>
            </a:r>
            <a:r>
              <a:rPr lang="en-US" altLang="zh-CN" sz="20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/>
              <a:t>Describe the location of knots in different ways: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/>
              <a:t>read the words, sentences </a:t>
            </a:r>
            <a:r>
              <a:rPr lang="en-US" altLang="zh-CN" sz="2000" dirty="0"/>
              <a:t>and passages </a:t>
            </a:r>
            <a:r>
              <a:rPr lang="zh-CN" altLang="en-US" sz="2000" dirty="0">
                <a:sym typeface="+mn-ea"/>
              </a:rPr>
              <a:t>correctly</a:t>
            </a:r>
            <a:r>
              <a:rPr lang="zh-CN" altLang="en-US" sz="2000" dirty="0"/>
              <a:t>;</a:t>
            </a:r>
            <a:endParaRPr lang="en-US" altLang="zh-CN" sz="20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/>
              <a:t>write the words according to their sounds</a:t>
            </a:r>
            <a:r>
              <a:rPr lang="en-US" altLang="zh-CN" sz="20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/>
              <a:t>infer </a:t>
            </a:r>
            <a:r>
              <a:rPr lang="en-US" altLang="zh-CN" sz="2000" dirty="0"/>
              <a:t>the </a:t>
            </a:r>
            <a:r>
              <a:rPr lang="zh-CN" altLang="en-US" sz="2000" dirty="0"/>
              <a:t>sound of the letters “</a:t>
            </a:r>
            <a:r>
              <a:rPr lang="en-US" altLang="zh-CN" sz="2000" dirty="0"/>
              <a:t>ten</a:t>
            </a:r>
            <a:r>
              <a:rPr lang="zh-CN" altLang="en-US" sz="2000" dirty="0"/>
              <a:t>”</a:t>
            </a:r>
            <a:r>
              <a:rPr lang="en-US" altLang="zh-CN" sz="20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/>
              <a:t>be aware of the stress of a sentence in English</a:t>
            </a:r>
            <a:r>
              <a:rPr lang="zh-CN" altLang="en-US" sz="2000" dirty="0"/>
              <a:t>.</a:t>
            </a:r>
            <a:endParaRPr lang="en-US" altLang="zh-CN" sz="2000" dirty="0"/>
          </a:p>
        </p:txBody>
      </p:sp>
      <p:grpSp>
        <p:nvGrpSpPr>
          <p:cNvPr id="52" name="组合 51"/>
          <p:cNvGrpSpPr/>
          <p:nvPr/>
        </p:nvGrpSpPr>
        <p:grpSpPr>
          <a:xfrm>
            <a:off x="6577411" y="2933523"/>
            <a:ext cx="4502544" cy="257175"/>
            <a:chOff x="6577411" y="2933523"/>
            <a:chExt cx="4502544" cy="257175"/>
          </a:xfrm>
        </p:grpSpPr>
        <p:sp>
          <p:nvSpPr>
            <p:cNvPr id="12" name="矩形 11"/>
            <p:cNvSpPr/>
            <p:nvPr/>
          </p:nvSpPr>
          <p:spPr>
            <a:xfrm>
              <a:off x="6577411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860505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9169399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7980" y="2933523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577411" y="3478035"/>
            <a:ext cx="4502544" cy="257175"/>
            <a:chOff x="6577411" y="3422337"/>
            <a:chExt cx="4502544" cy="257175"/>
          </a:xfrm>
        </p:grpSpPr>
        <p:sp>
          <p:nvSpPr>
            <p:cNvPr id="28" name="矩形 27"/>
            <p:cNvSpPr/>
            <p:nvPr/>
          </p:nvSpPr>
          <p:spPr>
            <a:xfrm>
              <a:off x="6577411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860505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69399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0517980" y="342233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77411" y="4022547"/>
            <a:ext cx="4502544" cy="257175"/>
            <a:chOff x="6577411" y="4012887"/>
            <a:chExt cx="4502544" cy="257175"/>
          </a:xfrm>
        </p:grpSpPr>
        <p:sp>
          <p:nvSpPr>
            <p:cNvPr id="32" name="矩形 31"/>
            <p:cNvSpPr/>
            <p:nvPr/>
          </p:nvSpPr>
          <p:spPr>
            <a:xfrm>
              <a:off x="6577411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60505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69399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0517980" y="4012887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77411" y="4567059"/>
            <a:ext cx="4502544" cy="257175"/>
            <a:chOff x="6577411" y="4474849"/>
            <a:chExt cx="4502544" cy="257175"/>
          </a:xfrm>
        </p:grpSpPr>
        <p:sp>
          <p:nvSpPr>
            <p:cNvPr id="36" name="矩形 35"/>
            <p:cNvSpPr/>
            <p:nvPr/>
          </p:nvSpPr>
          <p:spPr>
            <a:xfrm>
              <a:off x="6577411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860505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69399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7980" y="4474849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77411" y="5111571"/>
            <a:ext cx="4502544" cy="257175"/>
            <a:chOff x="6577411" y="5129761"/>
            <a:chExt cx="4502544" cy="257175"/>
          </a:xfrm>
        </p:grpSpPr>
        <p:sp>
          <p:nvSpPr>
            <p:cNvPr id="40" name="矩形 39"/>
            <p:cNvSpPr/>
            <p:nvPr/>
          </p:nvSpPr>
          <p:spPr>
            <a:xfrm>
              <a:off x="6577411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860505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169399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10517980" y="5129761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77411" y="5656085"/>
            <a:ext cx="4502544" cy="257175"/>
            <a:chOff x="6577411" y="5656085"/>
            <a:chExt cx="4502544" cy="257175"/>
          </a:xfrm>
        </p:grpSpPr>
        <p:sp>
          <p:nvSpPr>
            <p:cNvPr id="44" name="矩形 43"/>
            <p:cNvSpPr/>
            <p:nvPr/>
          </p:nvSpPr>
          <p:spPr>
            <a:xfrm>
              <a:off x="6577411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7860505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9169399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10517980" y="5656085"/>
              <a:ext cx="561975" cy="2571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877129" y="818038"/>
            <a:ext cx="2975204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Learning Reflectively</a:t>
            </a:r>
            <a:endParaRPr lang="zh-CN" altLang="en-US" b="1" dirty="0"/>
          </a:p>
        </p:txBody>
      </p:sp>
      <p:sp>
        <p:nvSpPr>
          <p:cNvPr id="82" name="文本框 81"/>
          <p:cNvSpPr txBox="1"/>
          <p:nvPr/>
        </p:nvSpPr>
        <p:spPr>
          <a:xfrm>
            <a:off x="877128" y="1358908"/>
            <a:ext cx="101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Write your learning log.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完成学习日志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133475" y="2012887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1)学完本课后你有什么收获呢?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133475" y="4258850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2) 学完本课后你还有什么疑惑呢? 大胆写下来吧!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1371600" y="286702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1371600" y="33718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1371600" y="38766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371600" y="512445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371600" y="5629275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371600" y="6134100"/>
            <a:ext cx="9486900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-2" y="5619749"/>
            <a:ext cx="12192001" cy="1238249"/>
          </a:xfrm>
          <a:custGeom>
            <a:avLst/>
            <a:gdLst>
              <a:gd name="connsiteX0" fmla="*/ 11775799 w 12129742"/>
              <a:gd name="connsiteY0" fmla="*/ 1756345 h 1756451"/>
              <a:gd name="connsiteX1" fmla="*/ 12114982 w 12129742"/>
              <a:gd name="connsiteY1" fmla="*/ 1743977 h 1756451"/>
              <a:gd name="connsiteX2" fmla="*/ 12129742 w 12129742"/>
              <a:gd name="connsiteY2" fmla="*/ 1742461 h 1756451"/>
              <a:gd name="connsiteX3" fmla="*/ 12129742 w 12129742"/>
              <a:gd name="connsiteY3" fmla="*/ 0 h 1756451"/>
              <a:gd name="connsiteX4" fmla="*/ 0 w 12129742"/>
              <a:gd name="connsiteY4" fmla="*/ 0 h 1756451"/>
              <a:gd name="connsiteX5" fmla="*/ 0 w 12129742"/>
              <a:gd name="connsiteY5" fmla="*/ 1233952 h 1756451"/>
              <a:gd name="connsiteX6" fmla="*/ 178972 w 12129742"/>
              <a:gd name="connsiteY6" fmla="*/ 1262071 h 1756451"/>
              <a:gd name="connsiteX7" fmla="*/ 5218261 w 12129742"/>
              <a:gd name="connsiteY7" fmla="*/ 1435661 h 1756451"/>
              <a:gd name="connsiteX8" fmla="*/ 11775799 w 12129742"/>
              <a:gd name="connsiteY8" fmla="*/ 1756345 h 175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29742" h="1756451">
                <a:moveTo>
                  <a:pt x="11775799" y="1756345"/>
                </a:moveTo>
                <a:cubicBezTo>
                  <a:pt x="11888860" y="1755662"/>
                  <a:pt x="12001921" y="1751692"/>
                  <a:pt x="12114982" y="1743977"/>
                </a:cubicBezTo>
                <a:lnTo>
                  <a:pt x="12129742" y="1742461"/>
                </a:lnTo>
                <a:lnTo>
                  <a:pt x="12129742" y="0"/>
                </a:lnTo>
                <a:lnTo>
                  <a:pt x="0" y="0"/>
                </a:lnTo>
                <a:lnTo>
                  <a:pt x="0" y="1233952"/>
                </a:lnTo>
                <a:lnTo>
                  <a:pt x="178972" y="1262071"/>
                </a:lnTo>
                <a:cubicBezTo>
                  <a:pt x="1858735" y="1552050"/>
                  <a:pt x="3538499" y="2112829"/>
                  <a:pt x="5218261" y="1435661"/>
                </a:cubicBezTo>
                <a:cubicBezTo>
                  <a:pt x="7404107" y="554474"/>
                  <a:pt x="9589953" y="1769548"/>
                  <a:pt x="11775799" y="1756345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  <a:effectLst>
            <a:outerShdw blurRad="1651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-3" y="6084034"/>
            <a:ext cx="12192003" cy="811049"/>
          </a:xfrm>
          <a:custGeom>
            <a:avLst/>
            <a:gdLst>
              <a:gd name="connsiteX0" fmla="*/ 1273432 w 12191998"/>
              <a:gd name="connsiteY0" fmla="*/ 316 h 1491129"/>
              <a:gd name="connsiteX1" fmla="*/ 6779396 w 12191998"/>
              <a:gd name="connsiteY1" fmla="*/ 320790 h 1491129"/>
              <a:gd name="connsiteX2" fmla="*/ 8321067 w 12191998"/>
              <a:gd name="connsiteY2" fmla="*/ 316 h 1491129"/>
              <a:gd name="connsiteX3" fmla="*/ 12065122 w 12191998"/>
              <a:gd name="connsiteY3" fmla="*/ 633329 h 1491129"/>
              <a:gd name="connsiteX4" fmla="*/ 12191998 w 12191998"/>
              <a:gd name="connsiteY4" fmla="*/ 637901 h 1491129"/>
              <a:gd name="connsiteX5" fmla="*/ 12191998 w 12191998"/>
              <a:gd name="connsiteY5" fmla="*/ 1491129 h 1491129"/>
              <a:gd name="connsiteX6" fmla="*/ 0 w 12191998"/>
              <a:gd name="connsiteY6" fmla="*/ 1491129 h 1491129"/>
              <a:gd name="connsiteX7" fmla="*/ 0 w 12191998"/>
              <a:gd name="connsiteY7" fmla="*/ 209544 h 1491129"/>
              <a:gd name="connsiteX8" fmla="*/ 172240 w 12191998"/>
              <a:gd name="connsiteY8" fmla="*/ 149871 h 1491129"/>
              <a:gd name="connsiteX9" fmla="*/ 1273432 w 12191998"/>
              <a:gd name="connsiteY9" fmla="*/ 316 h 149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8" h="1491129">
                <a:moveTo>
                  <a:pt x="1273432" y="316"/>
                </a:moveTo>
                <a:cubicBezTo>
                  <a:pt x="3108754" y="22359"/>
                  <a:pt x="4944077" y="1188954"/>
                  <a:pt x="6779396" y="320790"/>
                </a:cubicBezTo>
                <a:cubicBezTo>
                  <a:pt x="7293286" y="77704"/>
                  <a:pt x="7807177" y="-5856"/>
                  <a:pt x="8321067" y="316"/>
                </a:cubicBezTo>
                <a:cubicBezTo>
                  <a:pt x="9569085" y="15305"/>
                  <a:pt x="10817103" y="559535"/>
                  <a:pt x="12065122" y="633329"/>
                </a:cubicBezTo>
                <a:lnTo>
                  <a:pt x="12191998" y="637901"/>
                </a:lnTo>
                <a:lnTo>
                  <a:pt x="12191998" y="1491129"/>
                </a:lnTo>
                <a:lnTo>
                  <a:pt x="0" y="1491129"/>
                </a:lnTo>
                <a:lnTo>
                  <a:pt x="0" y="209544"/>
                </a:lnTo>
                <a:lnTo>
                  <a:pt x="172240" y="149871"/>
                </a:lnTo>
                <a:cubicBezTo>
                  <a:pt x="539304" y="37280"/>
                  <a:pt x="906368" y="-4093"/>
                  <a:pt x="1273432" y="316"/>
                </a:cubicBezTo>
                <a:close/>
              </a:path>
            </a:pathLst>
          </a:custGeom>
          <a:solidFill>
            <a:srgbClr val="7AD5EA"/>
          </a:solidFill>
          <a:ln>
            <a:noFill/>
          </a:ln>
          <a:effectLst>
            <a:outerShdw blurRad="1651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/>
          <p:cNvSpPr/>
          <p:nvPr/>
        </p:nvSpPr>
        <p:spPr>
          <a:xfrm rot="3077606">
            <a:off x="561179" y="327281"/>
            <a:ext cx="1385802" cy="1385802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5CB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52504" y="0"/>
            <a:ext cx="2520155" cy="969082"/>
            <a:chOff x="4800104" y="-51784"/>
            <a:chExt cx="2520155" cy="96908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00104" y="8161"/>
              <a:ext cx="2520155" cy="909137"/>
              <a:chOff x="4204497" y="0"/>
              <a:chExt cx="2520155" cy="90913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4204497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461799" y="0"/>
                <a:ext cx="1262853" cy="909137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 flipV="1">
              <a:off x="5870441" y="-51784"/>
              <a:ext cx="343447" cy="343447"/>
              <a:chOff x="7272338" y="0"/>
              <a:chExt cx="476250" cy="47625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272338" y="0"/>
                <a:ext cx="476250" cy="47625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343299" y="70961"/>
                <a:ext cx="334328" cy="33432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347786" y="909137"/>
            <a:ext cx="9458323" cy="4684122"/>
            <a:chOff x="1095373" y="773966"/>
            <a:chExt cx="10001250" cy="4953000"/>
          </a:xfrm>
        </p:grpSpPr>
        <p:sp>
          <p:nvSpPr>
            <p:cNvPr id="23" name="矩形: 圆角 22"/>
            <p:cNvSpPr/>
            <p:nvPr/>
          </p:nvSpPr>
          <p:spPr>
            <a:xfrm>
              <a:off x="1095373" y="773966"/>
              <a:ext cx="10001250" cy="4953000"/>
            </a:xfrm>
            <a:prstGeom prst="roundRect">
              <a:avLst>
                <a:gd name="adj" fmla="val 4916"/>
              </a:avLst>
            </a:prstGeom>
            <a:solidFill>
              <a:schemeClr val="bg1"/>
            </a:solidFill>
            <a:ln w="38100">
              <a:solidFill>
                <a:schemeClr val="bg1"/>
              </a:solidFill>
            </a:ln>
            <a:effectLst>
              <a:outerShdw blurRad="127000" dist="127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285872" y="945416"/>
              <a:ext cx="9610728" cy="4637248"/>
            </a:xfrm>
            <a:prstGeom prst="roundRect">
              <a:avLst>
                <a:gd name="adj" fmla="val 6070"/>
              </a:avLst>
            </a:prstGeom>
            <a:noFill/>
            <a:ln w="28575">
              <a:solidFill>
                <a:srgbClr val="7AD5E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6" r="25165"/>
          <a:stretch>
            <a:fillRect/>
          </a:stretch>
        </p:blipFill>
        <p:spPr>
          <a:xfrm rot="18641619">
            <a:off x="9563101" y="91707"/>
            <a:ext cx="2076450" cy="257175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405998" y="1692421"/>
            <a:ext cx="738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44963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感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谢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B185B1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您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4D79C7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的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F9900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观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B2E5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看</a:t>
            </a:r>
          </a:p>
        </p:txBody>
      </p:sp>
      <p:sp>
        <p:nvSpPr>
          <p:cNvPr id="44" name="矩形 43"/>
          <p:cNvSpPr/>
          <p:nvPr/>
        </p:nvSpPr>
        <p:spPr>
          <a:xfrm>
            <a:off x="2228215" y="3975100"/>
            <a:ext cx="7127240" cy="7372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/>
            <a:r>
              <a:rPr lang="en-US" altLang="zh-CN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4033211" y="723339"/>
            <a:ext cx="4248000" cy="648000"/>
          </a:xfrm>
          <a:prstGeom prst="roundRect">
            <a:avLst>
              <a:gd name="adj" fmla="val 50000"/>
            </a:avLst>
          </a:prstGeom>
          <a:solidFill>
            <a:srgbClr val="5CC5EF"/>
          </a:solidFill>
          <a:ln w="38100">
            <a:solidFill>
              <a:schemeClr val="bg1">
                <a:lumMod val="95000"/>
              </a:schemeClr>
            </a:solidFill>
            <a:round/>
          </a:ln>
          <a:effectLst/>
        </p:spPr>
        <p:txBody>
          <a:bodyPr anchor="ctr"/>
          <a:lstStyle/>
          <a:p>
            <a:pPr algn="ctr"/>
            <a:r>
              <a:rPr lang="en-GB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Comments on Teaching Plan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6229" r="1631" b="9100"/>
          <a:stretch>
            <a:fillRect/>
          </a:stretch>
        </p:blipFill>
        <p:spPr>
          <a:xfrm>
            <a:off x="-61225" y="3003181"/>
            <a:ext cx="4203048" cy="399492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6" t="10547" r="27226" b="7500"/>
          <a:stretch>
            <a:fillRect/>
          </a:stretch>
        </p:blipFill>
        <p:spPr>
          <a:xfrm>
            <a:off x="10034226" y="4325463"/>
            <a:ext cx="2064219" cy="2587663"/>
          </a:xfrm>
          <a:prstGeom prst="rect">
            <a:avLst/>
          </a:prstGeom>
        </p:spPr>
      </p:pic>
      <p:sp>
        <p:nvSpPr>
          <p:cNvPr id="74" name="任意多边形: 形状 73"/>
          <p:cNvSpPr/>
          <p:nvPr/>
        </p:nvSpPr>
        <p:spPr>
          <a:xfrm rot="6320622">
            <a:off x="11114104" y="3122740"/>
            <a:ext cx="986740" cy="986740"/>
          </a:xfrm>
          <a:custGeom>
            <a:avLst/>
            <a:gdLst>
              <a:gd name="connsiteX0" fmla="*/ 564536 w 1943662"/>
              <a:gd name="connsiteY0" fmla="*/ 1850536 h 1943662"/>
              <a:gd name="connsiteX1" fmla="*/ 1379127 w 1943662"/>
              <a:gd name="connsiteY1" fmla="*/ 1850536 h 1943662"/>
              <a:gd name="connsiteX2" fmla="*/ 1307505 w 1943662"/>
              <a:gd name="connsiteY2" fmla="*/ 1884131 h 1943662"/>
              <a:gd name="connsiteX3" fmla="*/ 971832 w 1943662"/>
              <a:gd name="connsiteY3" fmla="*/ 1943662 h 1943662"/>
              <a:gd name="connsiteX4" fmla="*/ 636158 w 1943662"/>
              <a:gd name="connsiteY4" fmla="*/ 1884131 h 1943662"/>
              <a:gd name="connsiteX5" fmla="*/ 328005 w 1943662"/>
              <a:gd name="connsiteY5" fmla="*/ 1698136 h 1943662"/>
              <a:gd name="connsiteX6" fmla="*/ 1615658 w 1943662"/>
              <a:gd name="connsiteY6" fmla="*/ 1698136 h 1943662"/>
              <a:gd name="connsiteX7" fmla="*/ 1592463 w 1943662"/>
              <a:gd name="connsiteY7" fmla="*/ 1719708 h 1943662"/>
              <a:gd name="connsiteX8" fmla="*/ 1508090 w 1943662"/>
              <a:gd name="connsiteY8" fmla="*/ 1778536 h 1943662"/>
              <a:gd name="connsiteX9" fmla="*/ 435573 w 1943662"/>
              <a:gd name="connsiteY9" fmla="*/ 1778536 h 1943662"/>
              <a:gd name="connsiteX10" fmla="*/ 351200 w 1943662"/>
              <a:gd name="connsiteY10" fmla="*/ 1719708 h 1943662"/>
              <a:gd name="connsiteX11" fmla="*/ 188813 w 1943662"/>
              <a:gd name="connsiteY11" fmla="*/ 1545736 h 1943662"/>
              <a:gd name="connsiteX12" fmla="*/ 1754849 w 1943662"/>
              <a:gd name="connsiteY12" fmla="*/ 1545736 h 1943662"/>
              <a:gd name="connsiteX13" fmla="*/ 1743765 w 1943662"/>
              <a:gd name="connsiteY13" fmla="*/ 1562314 h 1943662"/>
              <a:gd name="connsiteX14" fmla="*/ 1688938 w 1943662"/>
              <a:gd name="connsiteY14" fmla="*/ 1626136 h 1943662"/>
              <a:gd name="connsiteX15" fmla="*/ 254725 w 1943662"/>
              <a:gd name="connsiteY15" fmla="*/ 1626136 h 1943662"/>
              <a:gd name="connsiteX16" fmla="*/ 199898 w 1943662"/>
              <a:gd name="connsiteY16" fmla="*/ 1562314 h 1943662"/>
              <a:gd name="connsiteX17" fmla="*/ 98910 w 1943662"/>
              <a:gd name="connsiteY17" fmla="*/ 1393336 h 1943662"/>
              <a:gd name="connsiteX18" fmla="*/ 1844752 w 1943662"/>
              <a:gd name="connsiteY18" fmla="*/ 1393336 h 1943662"/>
              <a:gd name="connsiteX19" fmla="*/ 1813439 w 1943662"/>
              <a:gd name="connsiteY19" fmla="*/ 1458108 h 1943662"/>
              <a:gd name="connsiteX20" fmla="*/ 1802990 w 1943662"/>
              <a:gd name="connsiteY20" fmla="*/ 1473736 h 1943662"/>
              <a:gd name="connsiteX21" fmla="*/ 140673 w 1943662"/>
              <a:gd name="connsiteY21" fmla="*/ 1473736 h 1943662"/>
              <a:gd name="connsiteX22" fmla="*/ 130223 w 1943662"/>
              <a:gd name="connsiteY22" fmla="*/ 1458108 h 1943662"/>
              <a:gd name="connsiteX23" fmla="*/ 41499 w 1943662"/>
              <a:gd name="connsiteY23" fmla="*/ 1240936 h 1943662"/>
              <a:gd name="connsiteX24" fmla="*/ 1902163 w 1943662"/>
              <a:gd name="connsiteY24" fmla="*/ 1240936 h 1943662"/>
              <a:gd name="connsiteX25" fmla="*/ 1878284 w 1943662"/>
              <a:gd name="connsiteY25" fmla="*/ 1321336 h 1943662"/>
              <a:gd name="connsiteX26" fmla="*/ 65378 w 1943662"/>
              <a:gd name="connsiteY26" fmla="*/ 1321336 h 1943662"/>
              <a:gd name="connsiteX27" fmla="*/ 11765 w 1943662"/>
              <a:gd name="connsiteY27" fmla="*/ 1088536 h 1943662"/>
              <a:gd name="connsiteX28" fmla="*/ 1931897 w 1943662"/>
              <a:gd name="connsiteY28" fmla="*/ 1088536 h 1943662"/>
              <a:gd name="connsiteX29" fmla="*/ 1923918 w 1943662"/>
              <a:gd name="connsiteY29" fmla="*/ 1167689 h 1943662"/>
              <a:gd name="connsiteX30" fmla="*/ 1923548 w 1943662"/>
              <a:gd name="connsiteY30" fmla="*/ 1168936 h 1943662"/>
              <a:gd name="connsiteX31" fmla="*/ 20115 w 1943662"/>
              <a:gd name="connsiteY31" fmla="*/ 1168936 h 1943662"/>
              <a:gd name="connsiteX32" fmla="*/ 19745 w 1943662"/>
              <a:gd name="connsiteY32" fmla="*/ 1167689 h 1943662"/>
              <a:gd name="connsiteX33" fmla="*/ 3038 w 1943662"/>
              <a:gd name="connsiteY33" fmla="*/ 936136 h 1943662"/>
              <a:gd name="connsiteX34" fmla="*/ 1940625 w 1943662"/>
              <a:gd name="connsiteY34" fmla="*/ 936136 h 1943662"/>
              <a:gd name="connsiteX35" fmla="*/ 1943662 w 1943662"/>
              <a:gd name="connsiteY35" fmla="*/ 971831 h 1943662"/>
              <a:gd name="connsiteX36" fmla="*/ 1939155 w 1943662"/>
              <a:gd name="connsiteY36" fmla="*/ 1016536 h 1943662"/>
              <a:gd name="connsiteX37" fmla="*/ 4507 w 1943662"/>
              <a:gd name="connsiteY37" fmla="*/ 1016536 h 1943662"/>
              <a:gd name="connsiteX38" fmla="*/ 0 w 1943662"/>
              <a:gd name="connsiteY38" fmla="*/ 971831 h 1943662"/>
              <a:gd name="connsiteX39" fmla="*/ 19866 w 1943662"/>
              <a:gd name="connsiteY39" fmla="*/ 783736 h 1943662"/>
              <a:gd name="connsiteX40" fmla="*/ 1923796 w 1943662"/>
              <a:gd name="connsiteY40" fmla="*/ 783736 h 1943662"/>
              <a:gd name="connsiteX41" fmla="*/ 1929533 w 1943662"/>
              <a:gd name="connsiteY41" fmla="*/ 805790 h 1943662"/>
              <a:gd name="connsiteX42" fmla="*/ 1934498 w 1943662"/>
              <a:gd name="connsiteY42" fmla="*/ 864136 h 1943662"/>
              <a:gd name="connsiteX43" fmla="*/ 9164 w 1943662"/>
              <a:gd name="connsiteY43" fmla="*/ 864136 h 1943662"/>
              <a:gd name="connsiteX44" fmla="*/ 14129 w 1943662"/>
              <a:gd name="connsiteY44" fmla="*/ 805790 h 1943662"/>
              <a:gd name="connsiteX45" fmla="*/ 62240 w 1943662"/>
              <a:gd name="connsiteY45" fmla="*/ 631336 h 1943662"/>
              <a:gd name="connsiteX46" fmla="*/ 1881422 w 1943662"/>
              <a:gd name="connsiteY46" fmla="*/ 631336 h 1943662"/>
              <a:gd name="connsiteX47" fmla="*/ 1888713 w 1943662"/>
              <a:gd name="connsiteY47" fmla="*/ 648879 h 1943662"/>
              <a:gd name="connsiteX48" fmla="*/ 1905065 w 1943662"/>
              <a:gd name="connsiteY48" fmla="*/ 711736 h 1943662"/>
              <a:gd name="connsiteX49" fmla="*/ 38597 w 1943662"/>
              <a:gd name="connsiteY49" fmla="*/ 711736 h 1943662"/>
              <a:gd name="connsiteX50" fmla="*/ 54950 w 1943662"/>
              <a:gd name="connsiteY50" fmla="*/ 648879 h 1943662"/>
              <a:gd name="connsiteX51" fmla="*/ 136968 w 1943662"/>
              <a:gd name="connsiteY51" fmla="*/ 478936 h 1943662"/>
              <a:gd name="connsiteX52" fmla="*/ 1806694 w 1943662"/>
              <a:gd name="connsiteY52" fmla="*/ 478936 h 1943662"/>
              <a:gd name="connsiteX53" fmla="*/ 1847829 w 1943662"/>
              <a:gd name="connsiteY53" fmla="*/ 550502 h 1943662"/>
              <a:gd name="connsiteX54" fmla="*/ 1851500 w 1943662"/>
              <a:gd name="connsiteY54" fmla="*/ 559336 h 1943662"/>
              <a:gd name="connsiteX55" fmla="*/ 92163 w 1943662"/>
              <a:gd name="connsiteY55" fmla="*/ 559336 h 1943662"/>
              <a:gd name="connsiteX56" fmla="*/ 95834 w 1943662"/>
              <a:gd name="connsiteY56" fmla="*/ 550502 h 1943662"/>
              <a:gd name="connsiteX57" fmla="*/ 250078 w 1943662"/>
              <a:gd name="connsiteY57" fmla="*/ 326536 h 1943662"/>
              <a:gd name="connsiteX58" fmla="*/ 1693584 w 1943662"/>
              <a:gd name="connsiteY58" fmla="*/ 326536 h 1943662"/>
              <a:gd name="connsiteX59" fmla="*/ 1759920 w 1943662"/>
              <a:gd name="connsiteY59" fmla="*/ 406936 h 1943662"/>
              <a:gd name="connsiteX60" fmla="*/ 183742 w 1943662"/>
              <a:gd name="connsiteY60" fmla="*/ 406936 h 1943662"/>
              <a:gd name="connsiteX61" fmla="*/ 418579 w 1943662"/>
              <a:gd name="connsiteY61" fmla="*/ 174136 h 1943662"/>
              <a:gd name="connsiteX62" fmla="*/ 1525084 w 1943662"/>
              <a:gd name="connsiteY62" fmla="*/ 174136 h 1943662"/>
              <a:gd name="connsiteX63" fmla="*/ 1622529 w 1943662"/>
              <a:gd name="connsiteY63" fmla="*/ 254536 h 1943662"/>
              <a:gd name="connsiteX64" fmla="*/ 321133 w 1943662"/>
              <a:gd name="connsiteY64" fmla="*/ 254536 h 1943662"/>
              <a:gd name="connsiteX65" fmla="*/ 971832 w 1943662"/>
              <a:gd name="connsiteY65" fmla="*/ 0 h 1943662"/>
              <a:gd name="connsiteX66" fmla="*/ 1350111 w 1943662"/>
              <a:gd name="connsiteY66" fmla="*/ 76372 h 1943662"/>
              <a:gd name="connsiteX67" fmla="*/ 1403595 w 1943662"/>
              <a:gd name="connsiteY67" fmla="*/ 102136 h 1943662"/>
              <a:gd name="connsiteX68" fmla="*/ 540067 w 1943662"/>
              <a:gd name="connsiteY68" fmla="*/ 102136 h 1943662"/>
              <a:gd name="connsiteX69" fmla="*/ 593551 w 1943662"/>
              <a:gd name="connsiteY69" fmla="*/ 76372 h 1943662"/>
              <a:gd name="connsiteX70" fmla="*/ 971832 w 1943662"/>
              <a:gd name="connsiteY70" fmla="*/ 0 h 194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43662" h="1943662">
                <a:moveTo>
                  <a:pt x="564536" y="1850536"/>
                </a:moveTo>
                <a:lnTo>
                  <a:pt x="1379127" y="1850536"/>
                </a:lnTo>
                <a:lnTo>
                  <a:pt x="1307505" y="1884131"/>
                </a:lnTo>
                <a:cubicBezTo>
                  <a:pt x="1202886" y="1922638"/>
                  <a:pt x="1089814" y="1943662"/>
                  <a:pt x="971832" y="1943662"/>
                </a:cubicBezTo>
                <a:cubicBezTo>
                  <a:pt x="853849" y="1943662"/>
                  <a:pt x="740777" y="1922638"/>
                  <a:pt x="636158" y="1884131"/>
                </a:cubicBezTo>
                <a:close/>
                <a:moveTo>
                  <a:pt x="328005" y="1698136"/>
                </a:moveTo>
                <a:lnTo>
                  <a:pt x="1615658" y="1698136"/>
                </a:lnTo>
                <a:lnTo>
                  <a:pt x="1592463" y="1719708"/>
                </a:lnTo>
                <a:lnTo>
                  <a:pt x="1508090" y="1778536"/>
                </a:lnTo>
                <a:lnTo>
                  <a:pt x="435573" y="1778536"/>
                </a:lnTo>
                <a:lnTo>
                  <a:pt x="351200" y="1719708"/>
                </a:lnTo>
                <a:close/>
                <a:moveTo>
                  <a:pt x="188813" y="1545736"/>
                </a:moveTo>
                <a:lnTo>
                  <a:pt x="1754849" y="1545736"/>
                </a:lnTo>
                <a:lnTo>
                  <a:pt x="1743765" y="1562314"/>
                </a:lnTo>
                <a:lnTo>
                  <a:pt x="1688938" y="1626136"/>
                </a:lnTo>
                <a:lnTo>
                  <a:pt x="254725" y="1626136"/>
                </a:lnTo>
                <a:lnTo>
                  <a:pt x="199898" y="1562314"/>
                </a:lnTo>
                <a:close/>
                <a:moveTo>
                  <a:pt x="98910" y="1393336"/>
                </a:moveTo>
                <a:lnTo>
                  <a:pt x="1844752" y="1393336"/>
                </a:lnTo>
                <a:lnTo>
                  <a:pt x="1813439" y="1458108"/>
                </a:lnTo>
                <a:lnTo>
                  <a:pt x="1802990" y="1473736"/>
                </a:lnTo>
                <a:lnTo>
                  <a:pt x="140673" y="1473736"/>
                </a:lnTo>
                <a:lnTo>
                  <a:pt x="130223" y="1458108"/>
                </a:lnTo>
                <a:close/>
                <a:moveTo>
                  <a:pt x="41499" y="1240936"/>
                </a:moveTo>
                <a:lnTo>
                  <a:pt x="1902163" y="1240936"/>
                </a:lnTo>
                <a:lnTo>
                  <a:pt x="1878284" y="1321336"/>
                </a:lnTo>
                <a:lnTo>
                  <a:pt x="65378" y="1321336"/>
                </a:lnTo>
                <a:close/>
                <a:moveTo>
                  <a:pt x="11765" y="1088536"/>
                </a:moveTo>
                <a:lnTo>
                  <a:pt x="1931897" y="1088536"/>
                </a:lnTo>
                <a:lnTo>
                  <a:pt x="1923918" y="1167689"/>
                </a:lnTo>
                <a:lnTo>
                  <a:pt x="1923548" y="1168936"/>
                </a:lnTo>
                <a:lnTo>
                  <a:pt x="20115" y="1168936"/>
                </a:lnTo>
                <a:lnTo>
                  <a:pt x="19745" y="1167689"/>
                </a:lnTo>
                <a:close/>
                <a:moveTo>
                  <a:pt x="3038" y="936136"/>
                </a:moveTo>
                <a:lnTo>
                  <a:pt x="1940625" y="936136"/>
                </a:lnTo>
                <a:lnTo>
                  <a:pt x="1943662" y="971831"/>
                </a:lnTo>
                <a:lnTo>
                  <a:pt x="1939155" y="1016536"/>
                </a:lnTo>
                <a:lnTo>
                  <a:pt x="4507" y="1016536"/>
                </a:lnTo>
                <a:lnTo>
                  <a:pt x="0" y="971831"/>
                </a:lnTo>
                <a:close/>
                <a:moveTo>
                  <a:pt x="19866" y="783736"/>
                </a:moveTo>
                <a:lnTo>
                  <a:pt x="1923796" y="783736"/>
                </a:lnTo>
                <a:lnTo>
                  <a:pt x="1929533" y="805790"/>
                </a:lnTo>
                <a:lnTo>
                  <a:pt x="1934498" y="864136"/>
                </a:lnTo>
                <a:lnTo>
                  <a:pt x="9164" y="864136"/>
                </a:lnTo>
                <a:lnTo>
                  <a:pt x="14129" y="805790"/>
                </a:lnTo>
                <a:close/>
                <a:moveTo>
                  <a:pt x="62240" y="631336"/>
                </a:moveTo>
                <a:lnTo>
                  <a:pt x="1881422" y="631336"/>
                </a:lnTo>
                <a:lnTo>
                  <a:pt x="1888713" y="648879"/>
                </a:lnTo>
                <a:lnTo>
                  <a:pt x="1905065" y="711736"/>
                </a:lnTo>
                <a:lnTo>
                  <a:pt x="38597" y="711736"/>
                </a:lnTo>
                <a:lnTo>
                  <a:pt x="54950" y="648879"/>
                </a:lnTo>
                <a:close/>
                <a:moveTo>
                  <a:pt x="136968" y="478936"/>
                </a:moveTo>
                <a:lnTo>
                  <a:pt x="1806694" y="478936"/>
                </a:lnTo>
                <a:lnTo>
                  <a:pt x="1847829" y="550502"/>
                </a:lnTo>
                <a:lnTo>
                  <a:pt x="1851500" y="559336"/>
                </a:lnTo>
                <a:lnTo>
                  <a:pt x="92163" y="559336"/>
                </a:lnTo>
                <a:lnTo>
                  <a:pt x="95834" y="550502"/>
                </a:lnTo>
                <a:close/>
                <a:moveTo>
                  <a:pt x="250078" y="326536"/>
                </a:moveTo>
                <a:lnTo>
                  <a:pt x="1693584" y="326536"/>
                </a:lnTo>
                <a:lnTo>
                  <a:pt x="1759920" y="406936"/>
                </a:lnTo>
                <a:lnTo>
                  <a:pt x="183742" y="406936"/>
                </a:lnTo>
                <a:close/>
                <a:moveTo>
                  <a:pt x="418579" y="174136"/>
                </a:moveTo>
                <a:lnTo>
                  <a:pt x="1525084" y="174136"/>
                </a:lnTo>
                <a:lnTo>
                  <a:pt x="1622529" y="254536"/>
                </a:lnTo>
                <a:lnTo>
                  <a:pt x="321133" y="254536"/>
                </a:lnTo>
                <a:close/>
                <a:moveTo>
                  <a:pt x="971832" y="0"/>
                </a:moveTo>
                <a:cubicBezTo>
                  <a:pt x="1106013" y="0"/>
                  <a:pt x="1233843" y="27194"/>
                  <a:pt x="1350111" y="76372"/>
                </a:cubicBezTo>
                <a:lnTo>
                  <a:pt x="1403595" y="102136"/>
                </a:lnTo>
                <a:lnTo>
                  <a:pt x="540067" y="102136"/>
                </a:lnTo>
                <a:lnTo>
                  <a:pt x="593551" y="76372"/>
                </a:lnTo>
                <a:cubicBezTo>
                  <a:pt x="709819" y="27194"/>
                  <a:pt x="837650" y="0"/>
                  <a:pt x="971832" y="0"/>
                </a:cubicBezTo>
                <a:close/>
              </a:path>
            </a:pathLst>
          </a:custGeom>
          <a:solidFill>
            <a:srgbClr val="168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913996" y="6447819"/>
            <a:ext cx="6854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200" b="1" dirty="0">
                <a:ln w="9525" cmpd="sng">
                  <a:noFill/>
                  <a:round/>
                </a:ln>
                <a:solidFill>
                  <a:schemeClr val="bg1"/>
                </a:solidFill>
                <a:latin typeface="字体视界-小妖精字体" panose="02000500000000000000" pitchFamily="2" charset="-122"/>
                <a:ea typeface="字体视界-小妖精字体" panose="02000500000000000000" pitchFamily="2" charset="-122"/>
              </a:rPr>
              <a:t>ABCDEFGHIJKLMNHIJKLMNOPQRSTUVWXYZ</a:t>
            </a:r>
            <a:endParaRPr lang="zh-CN" altLang="en-US" sz="2200" b="1" dirty="0">
              <a:ln w="9525" cmpd="sng">
                <a:noFill/>
                <a:round/>
              </a:ln>
              <a:solidFill>
                <a:schemeClr val="bg1"/>
              </a:solidFill>
              <a:latin typeface="字体视界-小妖精字体" panose="02000500000000000000" pitchFamily="2" charset="-122"/>
              <a:ea typeface="字体视界-小妖精字体" panose="02000500000000000000" pitchFamily="2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637" flipH="1">
            <a:off x="1807199" y="74195"/>
            <a:ext cx="2304000" cy="19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21860" y="3028950"/>
            <a:ext cx="5118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T</a:t>
            </a:r>
            <a:r>
              <a:rPr lang="zh-CN" altLang="en-US" sz="8000" b="1" dirty="0">
                <a:ln w="9525" cmpd="sng">
                  <a:noFill/>
                  <a:round/>
                </a:ln>
                <a:solidFill>
                  <a:srgbClr val="5CC5EF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字体视界-遇见字体" panose="02010601030101010101" pitchFamily="2" charset="-122"/>
                <a:ea typeface="字体视界-遇见字体" panose="02010601030101010101" pitchFamily="2" charset="-122"/>
              </a:rPr>
              <a:t>hanks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1" grpId="0"/>
      <p:bldP spid="47" grpId="0" animBg="1"/>
      <p:bldP spid="74" grpId="0" animBg="1"/>
      <p:bldP spid="7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TNkZTAwZWY3NWM0OGVhNzdlMWUyODcxMTllZTYwODkifQ=="/>
  <p:tag name="KSO_WPP_MARK_KEY" val="9446ddad-e226-4a49-b4be-4c4835924c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7540be0-119c-4a2d-99ee-7595076d7329}"/>
  <p:tag name="TABLE_ENDDRAG_ORIGIN_RECT" val="828*293"/>
  <p:tag name="TABLE_ENDDRAG_RECT" val="47*139*828*2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1854;#131575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896</Words>
  <Application>Microsoft Office PowerPoint</Application>
  <PresentationFormat>宽屏</PresentationFormat>
  <Paragraphs>147</Paragraphs>
  <Slides>19</Slides>
  <Notes>14</Notes>
  <HiddenSlides>0</HiddenSlides>
  <MMClips>7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</vt:lpstr>
      <vt:lpstr>等线 Light</vt:lpstr>
      <vt:lpstr>微软雅黑</vt:lpstr>
      <vt:lpstr>字体视界-小妖精字体</vt:lpstr>
      <vt:lpstr>字体视界-遇见字体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swl520</dc:creator>
  <cp:lastModifiedBy>公清 曹</cp:lastModifiedBy>
  <cp:revision>238</cp:revision>
  <dcterms:created xsi:type="dcterms:W3CDTF">2020-02-26T05:49:00Z</dcterms:created>
  <dcterms:modified xsi:type="dcterms:W3CDTF">2023-10-08T13:01:18Z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F83F6D274A0440569EFB7B68723A01C1_13</vt:lpwstr>
  </property>
  <property fmtid="{D5CDD505-2E9C-101B-9397-08002B2CF9AE}" pid="3" name="KSOProductBuildVer">
    <vt:lpwstr>2052-11.1.0.15319</vt:lpwstr>
  </property>
</Properties>
</file>